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Be Vietnam" panose="020B0604020202020204" charset="0"/>
      <p:regular r:id="rId12"/>
    </p:embeddedFont>
    <p:embeddedFont>
      <p:font typeface="Be Vietnam Ultra-Bold" panose="020B0604020202020204" charset="0"/>
      <p:regular r:id="rId13"/>
    </p:embeddedFont>
    <p:embeddedFont>
      <p:font typeface="Canva Sans" panose="020B0604020202020204" charset="0"/>
      <p:regular r:id="rId14"/>
    </p:embeddedFont>
    <p:embeddedFont>
      <p:font typeface="Canva Sans Bold"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6.sv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4.sv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0.sv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4.sv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0.sv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4.sv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0.sv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5555" b="-5555"/>
            </a:stretch>
          </a:blipFill>
        </p:spPr>
        <p:txBody>
          <a:bodyPr/>
          <a:lstStyle/>
          <a:p>
            <a:endParaRPr lang="en-GB"/>
          </a:p>
        </p:txBody>
      </p:sp>
      <p:grpSp>
        <p:nvGrpSpPr>
          <p:cNvPr id="3" name="Group 3"/>
          <p:cNvGrpSpPr/>
          <p:nvPr/>
        </p:nvGrpSpPr>
        <p:grpSpPr>
          <a:xfrm>
            <a:off x="0" y="0"/>
            <a:ext cx="15091192" cy="10287000"/>
            <a:chOff x="0" y="0"/>
            <a:chExt cx="3974635" cy="2709333"/>
          </a:xfrm>
        </p:grpSpPr>
        <p:sp>
          <p:nvSpPr>
            <p:cNvPr id="4" name="Freeform 4"/>
            <p:cNvSpPr/>
            <p:nvPr/>
          </p:nvSpPr>
          <p:spPr>
            <a:xfrm>
              <a:off x="0" y="0"/>
              <a:ext cx="3974635" cy="2709333"/>
            </a:xfrm>
            <a:custGeom>
              <a:avLst/>
              <a:gdLst/>
              <a:ahLst/>
              <a:cxnLst/>
              <a:rect l="l" t="t" r="r" b="b"/>
              <a:pathLst>
                <a:path w="3974635" h="2709333">
                  <a:moveTo>
                    <a:pt x="0" y="0"/>
                  </a:moveTo>
                  <a:lnTo>
                    <a:pt x="3974635" y="0"/>
                  </a:lnTo>
                  <a:lnTo>
                    <a:pt x="3974635" y="2709333"/>
                  </a:lnTo>
                  <a:lnTo>
                    <a:pt x="0" y="2709333"/>
                  </a:lnTo>
                  <a:close/>
                </a:path>
              </a:pathLst>
            </a:custGeom>
            <a:gradFill rotWithShape="1">
              <a:gsLst>
                <a:gs pos="0">
                  <a:srgbClr val="000000">
                    <a:alpha val="100000"/>
                  </a:srgbClr>
                </a:gs>
                <a:gs pos="100000">
                  <a:srgbClr val="000000">
                    <a:alpha val="0"/>
                  </a:srgbClr>
                </a:gs>
              </a:gsLst>
              <a:lin ang="0"/>
            </a:gradFill>
          </p:spPr>
          <p:txBody>
            <a:bodyPr/>
            <a:lstStyle/>
            <a:p>
              <a:endParaRPr lang="en-GB"/>
            </a:p>
          </p:txBody>
        </p:sp>
        <p:sp>
          <p:nvSpPr>
            <p:cNvPr id="5" name="TextBox 5"/>
            <p:cNvSpPr txBox="1"/>
            <p:nvPr/>
          </p:nvSpPr>
          <p:spPr>
            <a:xfrm>
              <a:off x="0" y="-47625"/>
              <a:ext cx="3974635" cy="2756958"/>
            </a:xfrm>
            <a:prstGeom prst="rect">
              <a:avLst/>
            </a:prstGeom>
          </p:spPr>
          <p:txBody>
            <a:bodyPr lIns="50800" tIns="50800" rIns="50800" bIns="50800" rtlCol="0" anchor="ctr"/>
            <a:lstStyle/>
            <a:p>
              <a:pPr algn="ctr">
                <a:lnSpc>
                  <a:spcPts val="3236"/>
                </a:lnSpc>
              </a:pPr>
              <a:endParaRPr/>
            </a:p>
          </p:txBody>
        </p:sp>
      </p:grpSp>
      <p:grpSp>
        <p:nvGrpSpPr>
          <p:cNvPr id="6" name="Group 6"/>
          <p:cNvGrpSpPr/>
          <p:nvPr/>
        </p:nvGrpSpPr>
        <p:grpSpPr>
          <a:xfrm>
            <a:off x="-396797" y="8602448"/>
            <a:ext cx="6221257" cy="933245"/>
            <a:chOff x="0" y="0"/>
            <a:chExt cx="1638520" cy="245793"/>
          </a:xfrm>
        </p:grpSpPr>
        <p:sp>
          <p:nvSpPr>
            <p:cNvPr id="7" name="Freeform 7"/>
            <p:cNvSpPr/>
            <p:nvPr/>
          </p:nvSpPr>
          <p:spPr>
            <a:xfrm>
              <a:off x="0" y="0"/>
              <a:ext cx="1638520" cy="245793"/>
            </a:xfrm>
            <a:custGeom>
              <a:avLst/>
              <a:gdLst/>
              <a:ahLst/>
              <a:cxnLst/>
              <a:rect l="l" t="t" r="r" b="b"/>
              <a:pathLst>
                <a:path w="1638520" h="245793">
                  <a:moveTo>
                    <a:pt x="0" y="0"/>
                  </a:moveTo>
                  <a:lnTo>
                    <a:pt x="1638520" y="0"/>
                  </a:lnTo>
                  <a:lnTo>
                    <a:pt x="1638520" y="245793"/>
                  </a:lnTo>
                  <a:lnTo>
                    <a:pt x="0" y="245793"/>
                  </a:lnTo>
                  <a:close/>
                </a:path>
              </a:pathLst>
            </a:custGeom>
            <a:solidFill>
              <a:srgbClr val="000000"/>
            </a:solidFill>
            <a:ln w="19050" cap="sq">
              <a:gradFill>
                <a:gsLst>
                  <a:gs pos="0">
                    <a:srgbClr val="387B92">
                      <a:alpha val="100000"/>
                    </a:srgbClr>
                  </a:gs>
                  <a:gs pos="100000">
                    <a:srgbClr val="BCD3FF">
                      <a:alpha val="0"/>
                    </a:srgbClr>
                  </a:gs>
                </a:gsLst>
                <a:lin ang="0"/>
              </a:gradFill>
              <a:prstDash val="solid"/>
              <a:miter/>
            </a:ln>
          </p:spPr>
          <p:txBody>
            <a:bodyPr/>
            <a:lstStyle/>
            <a:p>
              <a:endParaRPr lang="en-GB"/>
            </a:p>
          </p:txBody>
        </p:sp>
        <p:sp>
          <p:nvSpPr>
            <p:cNvPr id="8" name="TextBox 8"/>
            <p:cNvSpPr txBox="1"/>
            <p:nvPr/>
          </p:nvSpPr>
          <p:spPr>
            <a:xfrm>
              <a:off x="0" y="-47625"/>
              <a:ext cx="1638520" cy="293418"/>
            </a:xfrm>
            <a:prstGeom prst="rect">
              <a:avLst/>
            </a:prstGeom>
          </p:spPr>
          <p:txBody>
            <a:bodyPr lIns="50800" tIns="50800" rIns="50800" bIns="50800" rtlCol="0" anchor="ctr"/>
            <a:lstStyle/>
            <a:p>
              <a:pPr algn="ctr">
                <a:lnSpc>
                  <a:spcPts val="3236"/>
                </a:lnSpc>
              </a:pPr>
              <a:endParaRPr/>
            </a:p>
          </p:txBody>
        </p:sp>
      </p:grpSp>
      <p:grpSp>
        <p:nvGrpSpPr>
          <p:cNvPr id="9" name="Group 9"/>
          <p:cNvGrpSpPr/>
          <p:nvPr/>
        </p:nvGrpSpPr>
        <p:grpSpPr>
          <a:xfrm>
            <a:off x="10950124" y="6004060"/>
            <a:ext cx="5790717" cy="3531633"/>
            <a:chOff x="0" y="0"/>
            <a:chExt cx="1525127" cy="930142"/>
          </a:xfrm>
        </p:grpSpPr>
        <p:sp>
          <p:nvSpPr>
            <p:cNvPr id="10" name="Freeform 10"/>
            <p:cNvSpPr/>
            <p:nvPr/>
          </p:nvSpPr>
          <p:spPr>
            <a:xfrm>
              <a:off x="0" y="0"/>
              <a:ext cx="1525127" cy="930142"/>
            </a:xfrm>
            <a:custGeom>
              <a:avLst/>
              <a:gdLst/>
              <a:ahLst/>
              <a:cxnLst/>
              <a:rect l="l" t="t" r="r" b="b"/>
              <a:pathLst>
                <a:path w="1525127" h="930142">
                  <a:moveTo>
                    <a:pt x="0" y="0"/>
                  </a:moveTo>
                  <a:lnTo>
                    <a:pt x="1525127" y="0"/>
                  </a:lnTo>
                  <a:lnTo>
                    <a:pt x="1525127" y="930142"/>
                  </a:lnTo>
                  <a:lnTo>
                    <a:pt x="0" y="930142"/>
                  </a:lnTo>
                  <a:close/>
                </a:path>
              </a:pathLst>
            </a:custGeom>
            <a:solidFill>
              <a:srgbClr val="387B92"/>
            </a:solidFill>
          </p:spPr>
          <p:txBody>
            <a:bodyPr/>
            <a:lstStyle/>
            <a:p>
              <a:endParaRPr lang="en-GB"/>
            </a:p>
          </p:txBody>
        </p:sp>
        <p:sp>
          <p:nvSpPr>
            <p:cNvPr id="11" name="TextBox 11"/>
            <p:cNvSpPr txBox="1"/>
            <p:nvPr/>
          </p:nvSpPr>
          <p:spPr>
            <a:xfrm>
              <a:off x="0" y="-47625"/>
              <a:ext cx="1525127" cy="977767"/>
            </a:xfrm>
            <a:prstGeom prst="rect">
              <a:avLst/>
            </a:prstGeom>
          </p:spPr>
          <p:txBody>
            <a:bodyPr lIns="50800" tIns="50800" rIns="50800" bIns="50800" rtlCol="0" anchor="ctr"/>
            <a:lstStyle/>
            <a:p>
              <a:pPr algn="ctr">
                <a:lnSpc>
                  <a:spcPts val="3236"/>
                </a:lnSpc>
              </a:pPr>
              <a:endParaRPr/>
            </a:p>
          </p:txBody>
        </p:sp>
      </p:grpSp>
      <p:grpSp>
        <p:nvGrpSpPr>
          <p:cNvPr id="12" name="Group 12"/>
          <p:cNvGrpSpPr/>
          <p:nvPr/>
        </p:nvGrpSpPr>
        <p:grpSpPr>
          <a:xfrm>
            <a:off x="11529214" y="0"/>
            <a:ext cx="6758786" cy="9069070"/>
            <a:chOff x="0" y="0"/>
            <a:chExt cx="812800" cy="1090631"/>
          </a:xfrm>
        </p:grpSpPr>
        <p:sp>
          <p:nvSpPr>
            <p:cNvPr id="13" name="Freeform 13"/>
            <p:cNvSpPr/>
            <p:nvPr/>
          </p:nvSpPr>
          <p:spPr>
            <a:xfrm>
              <a:off x="0" y="0"/>
              <a:ext cx="812800" cy="1090631"/>
            </a:xfrm>
            <a:custGeom>
              <a:avLst/>
              <a:gdLst/>
              <a:ahLst/>
              <a:cxnLst/>
              <a:rect l="l" t="t" r="r" b="b"/>
              <a:pathLst>
                <a:path w="812800" h="1090631">
                  <a:moveTo>
                    <a:pt x="0" y="0"/>
                  </a:moveTo>
                  <a:lnTo>
                    <a:pt x="812800" y="0"/>
                  </a:lnTo>
                  <a:lnTo>
                    <a:pt x="812800" y="1090631"/>
                  </a:lnTo>
                  <a:lnTo>
                    <a:pt x="0" y="1090631"/>
                  </a:lnTo>
                  <a:close/>
                </a:path>
              </a:pathLst>
            </a:custGeom>
            <a:blipFill>
              <a:blip r:embed="rId3"/>
              <a:stretch>
                <a:fillRect l="-85446" r="-15952"/>
              </a:stretch>
            </a:blipFill>
          </p:spPr>
          <p:txBody>
            <a:bodyPr/>
            <a:lstStyle/>
            <a:p>
              <a:endParaRPr lang="en-GB"/>
            </a:p>
          </p:txBody>
        </p:sp>
      </p:grpSp>
      <p:grpSp>
        <p:nvGrpSpPr>
          <p:cNvPr id="14" name="Group 14"/>
          <p:cNvGrpSpPr/>
          <p:nvPr/>
        </p:nvGrpSpPr>
        <p:grpSpPr>
          <a:xfrm>
            <a:off x="1586928" y="6122243"/>
            <a:ext cx="6321800" cy="639297"/>
            <a:chOff x="0" y="0"/>
            <a:chExt cx="1665001" cy="168374"/>
          </a:xfrm>
        </p:grpSpPr>
        <p:sp>
          <p:nvSpPr>
            <p:cNvPr id="15" name="Freeform 15"/>
            <p:cNvSpPr/>
            <p:nvPr/>
          </p:nvSpPr>
          <p:spPr>
            <a:xfrm>
              <a:off x="0" y="0"/>
              <a:ext cx="1665001" cy="168374"/>
            </a:xfrm>
            <a:custGeom>
              <a:avLst/>
              <a:gdLst/>
              <a:ahLst/>
              <a:cxnLst/>
              <a:rect l="l" t="t" r="r" b="b"/>
              <a:pathLst>
                <a:path w="1665001" h="168374">
                  <a:moveTo>
                    <a:pt x="0" y="0"/>
                  </a:moveTo>
                  <a:lnTo>
                    <a:pt x="1665001" y="0"/>
                  </a:lnTo>
                  <a:lnTo>
                    <a:pt x="1665001" y="168374"/>
                  </a:lnTo>
                  <a:lnTo>
                    <a:pt x="0" y="168374"/>
                  </a:lnTo>
                  <a:close/>
                </a:path>
              </a:pathLst>
            </a:custGeom>
            <a:solidFill>
              <a:srgbClr val="387B92"/>
            </a:solidFill>
          </p:spPr>
          <p:txBody>
            <a:bodyPr/>
            <a:lstStyle/>
            <a:p>
              <a:endParaRPr lang="en-GB"/>
            </a:p>
          </p:txBody>
        </p:sp>
        <p:sp>
          <p:nvSpPr>
            <p:cNvPr id="16" name="TextBox 16"/>
            <p:cNvSpPr txBox="1"/>
            <p:nvPr/>
          </p:nvSpPr>
          <p:spPr>
            <a:xfrm>
              <a:off x="0" y="-47625"/>
              <a:ext cx="1665001" cy="215999"/>
            </a:xfrm>
            <a:prstGeom prst="rect">
              <a:avLst/>
            </a:prstGeom>
          </p:spPr>
          <p:txBody>
            <a:bodyPr lIns="50800" tIns="50800" rIns="50800" bIns="50800" rtlCol="0" anchor="ctr"/>
            <a:lstStyle/>
            <a:p>
              <a:pPr algn="ctr">
                <a:lnSpc>
                  <a:spcPts val="3236"/>
                </a:lnSpc>
              </a:pPr>
              <a:endParaRPr/>
            </a:p>
          </p:txBody>
        </p:sp>
      </p:grpSp>
      <p:sp>
        <p:nvSpPr>
          <p:cNvPr id="17" name="Freeform 17"/>
          <p:cNvSpPr/>
          <p:nvPr/>
        </p:nvSpPr>
        <p:spPr>
          <a:xfrm>
            <a:off x="6566784" y="1069825"/>
            <a:ext cx="1755407" cy="853567"/>
          </a:xfrm>
          <a:custGeom>
            <a:avLst/>
            <a:gdLst/>
            <a:ahLst/>
            <a:cxnLst/>
            <a:rect l="l" t="t" r="r" b="b"/>
            <a:pathLst>
              <a:path w="1755407" h="853567">
                <a:moveTo>
                  <a:pt x="0" y="0"/>
                </a:moveTo>
                <a:lnTo>
                  <a:pt x="1755407" y="0"/>
                </a:lnTo>
                <a:lnTo>
                  <a:pt x="1755407" y="853567"/>
                </a:lnTo>
                <a:lnTo>
                  <a:pt x="0" y="8535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8" name="Freeform 18"/>
          <p:cNvSpPr/>
          <p:nvPr/>
        </p:nvSpPr>
        <p:spPr>
          <a:xfrm>
            <a:off x="1586928" y="2913680"/>
            <a:ext cx="1412131" cy="337146"/>
          </a:xfrm>
          <a:custGeom>
            <a:avLst/>
            <a:gdLst/>
            <a:ahLst/>
            <a:cxnLst/>
            <a:rect l="l" t="t" r="r" b="b"/>
            <a:pathLst>
              <a:path w="1412131" h="337146">
                <a:moveTo>
                  <a:pt x="0" y="0"/>
                </a:moveTo>
                <a:lnTo>
                  <a:pt x="1412131" y="0"/>
                </a:lnTo>
                <a:lnTo>
                  <a:pt x="1412131" y="337147"/>
                </a:lnTo>
                <a:lnTo>
                  <a:pt x="0" y="3371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sp>
        <p:nvSpPr>
          <p:cNvPr id="19" name="TextBox 19"/>
          <p:cNvSpPr txBox="1"/>
          <p:nvPr/>
        </p:nvSpPr>
        <p:spPr>
          <a:xfrm>
            <a:off x="1586928" y="3184575"/>
            <a:ext cx="8744458" cy="1585059"/>
          </a:xfrm>
          <a:prstGeom prst="rect">
            <a:avLst/>
          </a:prstGeom>
        </p:spPr>
        <p:txBody>
          <a:bodyPr lIns="0" tIns="0" rIns="0" bIns="0" rtlCol="0" anchor="t">
            <a:spAutoFit/>
          </a:bodyPr>
          <a:lstStyle/>
          <a:p>
            <a:pPr algn="l">
              <a:lnSpc>
                <a:spcPts val="12909"/>
              </a:lnSpc>
              <a:spcBef>
                <a:spcPct val="0"/>
              </a:spcBef>
            </a:pPr>
            <a:r>
              <a:rPr lang="en-US" sz="9221" b="1" dirty="0">
                <a:solidFill>
                  <a:srgbClr val="FFFFFF"/>
                </a:solidFill>
                <a:latin typeface="Be Vietnam Ultra-Bold"/>
                <a:ea typeface="Be Vietnam Ultra-Bold"/>
                <a:cs typeface="Be Vietnam Ultra-Bold"/>
                <a:sym typeface="Be Vietnam Ultra-Bold"/>
              </a:rPr>
              <a:t>CUSTOMER</a:t>
            </a:r>
          </a:p>
        </p:txBody>
      </p:sp>
      <p:sp>
        <p:nvSpPr>
          <p:cNvPr id="20" name="TextBox 20"/>
          <p:cNvSpPr txBox="1"/>
          <p:nvPr/>
        </p:nvSpPr>
        <p:spPr>
          <a:xfrm>
            <a:off x="1586928" y="4282690"/>
            <a:ext cx="9363196" cy="1498102"/>
          </a:xfrm>
          <a:prstGeom prst="rect">
            <a:avLst/>
          </a:prstGeom>
        </p:spPr>
        <p:txBody>
          <a:bodyPr wrap="square" lIns="0" tIns="0" rIns="0" bIns="0" rtlCol="0" anchor="t">
            <a:spAutoFit/>
          </a:bodyPr>
          <a:lstStyle/>
          <a:p>
            <a:pPr algn="l">
              <a:lnSpc>
                <a:spcPts val="12909"/>
              </a:lnSpc>
              <a:spcBef>
                <a:spcPct val="0"/>
              </a:spcBef>
            </a:pPr>
            <a:r>
              <a:rPr lang="en-US" sz="9221" b="1" dirty="0">
                <a:solidFill>
                  <a:srgbClr val="FFFFFF"/>
                </a:solidFill>
                <a:latin typeface="Be Vietnam Ultra-Bold"/>
                <a:ea typeface="Be Vietnam Ultra-Bold"/>
                <a:cs typeface="Be Vietnam Ultra-Bold"/>
                <a:sym typeface="Be Vietnam Ultra-Bold"/>
              </a:rPr>
              <a:t>SEGMENTATION</a:t>
            </a:r>
          </a:p>
        </p:txBody>
      </p:sp>
      <p:sp>
        <p:nvSpPr>
          <p:cNvPr id="21" name="TextBox 21"/>
          <p:cNvSpPr txBox="1"/>
          <p:nvPr/>
        </p:nvSpPr>
        <p:spPr>
          <a:xfrm>
            <a:off x="1586928" y="6218837"/>
            <a:ext cx="6321800" cy="398483"/>
          </a:xfrm>
          <a:prstGeom prst="rect">
            <a:avLst/>
          </a:prstGeom>
        </p:spPr>
        <p:txBody>
          <a:bodyPr lIns="0" tIns="0" rIns="0" bIns="0" rtlCol="0" anchor="t">
            <a:spAutoFit/>
          </a:bodyPr>
          <a:lstStyle/>
          <a:p>
            <a:pPr algn="ctr">
              <a:lnSpc>
                <a:spcPts val="3236"/>
              </a:lnSpc>
              <a:spcBef>
                <a:spcPct val="0"/>
              </a:spcBef>
            </a:pPr>
            <a:r>
              <a:rPr lang="en-US" sz="2311" b="1" dirty="0">
                <a:solidFill>
                  <a:srgbClr val="FFFFFF"/>
                </a:solidFill>
                <a:latin typeface="Canva Sans Bold"/>
                <a:ea typeface="Canva Sans Bold"/>
                <a:cs typeface="Canva Sans Bold"/>
                <a:sym typeface="Canva Sans Bold"/>
              </a:rPr>
              <a:t>Unlocking Insights for Business Growth</a:t>
            </a:r>
          </a:p>
        </p:txBody>
      </p:sp>
      <p:sp>
        <p:nvSpPr>
          <p:cNvPr id="22" name="TextBox 22"/>
          <p:cNvSpPr txBox="1"/>
          <p:nvPr/>
        </p:nvSpPr>
        <p:spPr>
          <a:xfrm>
            <a:off x="1028700" y="8865067"/>
            <a:ext cx="1788002" cy="296882"/>
          </a:xfrm>
          <a:prstGeom prst="rect">
            <a:avLst/>
          </a:prstGeom>
        </p:spPr>
        <p:txBody>
          <a:bodyPr lIns="0" tIns="0" rIns="0" bIns="0" rtlCol="0" anchor="t">
            <a:spAutoFit/>
          </a:bodyPr>
          <a:lstStyle/>
          <a:p>
            <a:pPr algn="l">
              <a:lnSpc>
                <a:spcPts val="2536"/>
              </a:lnSpc>
              <a:spcBef>
                <a:spcPct val="0"/>
              </a:spcBef>
            </a:pPr>
            <a:r>
              <a:rPr lang="en-US" sz="1811">
                <a:solidFill>
                  <a:srgbClr val="FFFFFF"/>
                </a:solidFill>
                <a:latin typeface="Canva Sans"/>
                <a:ea typeface="Canva Sans"/>
                <a:cs typeface="Canva Sans"/>
                <a:sym typeface="Canva Sans"/>
              </a:rPr>
              <a:t>Presented By:</a:t>
            </a:r>
          </a:p>
        </p:txBody>
      </p:sp>
      <p:sp>
        <p:nvSpPr>
          <p:cNvPr id="23" name="TextBox 23"/>
          <p:cNvSpPr txBox="1"/>
          <p:nvPr/>
        </p:nvSpPr>
        <p:spPr>
          <a:xfrm>
            <a:off x="2816702" y="8822521"/>
            <a:ext cx="2854527" cy="372448"/>
          </a:xfrm>
          <a:prstGeom prst="rect">
            <a:avLst/>
          </a:prstGeom>
        </p:spPr>
        <p:txBody>
          <a:bodyPr lIns="0" tIns="0" rIns="0" bIns="0" rtlCol="0" anchor="t">
            <a:spAutoFit/>
          </a:bodyPr>
          <a:lstStyle/>
          <a:p>
            <a:pPr algn="l">
              <a:lnSpc>
                <a:spcPts val="3096"/>
              </a:lnSpc>
              <a:spcBef>
                <a:spcPct val="0"/>
              </a:spcBef>
            </a:pPr>
            <a:r>
              <a:rPr lang="en-US" sz="2211" b="1">
                <a:solidFill>
                  <a:srgbClr val="6BD6FA"/>
                </a:solidFill>
                <a:latin typeface="Canva Sans Bold"/>
                <a:ea typeface="Canva Sans Bold"/>
                <a:cs typeface="Canva Sans Bold"/>
                <a:sym typeface="Canva Sans Bold"/>
              </a:rPr>
              <a:t>Farida Hamid</a:t>
            </a: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5555" b="-5555"/>
            </a:stretch>
          </a:blipFill>
        </p:spPr>
        <p:txBody>
          <a:bodyPr/>
          <a:lstStyle/>
          <a:p>
            <a:endParaRPr lang="en-GB"/>
          </a:p>
        </p:txBody>
      </p:sp>
      <p:grpSp>
        <p:nvGrpSpPr>
          <p:cNvPr id="3" name="Group 3"/>
          <p:cNvGrpSpPr/>
          <p:nvPr/>
        </p:nvGrpSpPr>
        <p:grpSpPr>
          <a:xfrm>
            <a:off x="0" y="-38100"/>
            <a:ext cx="15091192" cy="10287000"/>
            <a:chOff x="0" y="0"/>
            <a:chExt cx="3974635" cy="2709333"/>
          </a:xfrm>
        </p:grpSpPr>
        <p:sp>
          <p:nvSpPr>
            <p:cNvPr id="4" name="Freeform 4"/>
            <p:cNvSpPr/>
            <p:nvPr/>
          </p:nvSpPr>
          <p:spPr>
            <a:xfrm>
              <a:off x="0" y="0"/>
              <a:ext cx="3974635" cy="2709333"/>
            </a:xfrm>
            <a:custGeom>
              <a:avLst/>
              <a:gdLst/>
              <a:ahLst/>
              <a:cxnLst/>
              <a:rect l="l" t="t" r="r" b="b"/>
              <a:pathLst>
                <a:path w="3974635" h="2709333">
                  <a:moveTo>
                    <a:pt x="0" y="0"/>
                  </a:moveTo>
                  <a:lnTo>
                    <a:pt x="3974635" y="0"/>
                  </a:lnTo>
                  <a:lnTo>
                    <a:pt x="3974635" y="2709333"/>
                  </a:lnTo>
                  <a:lnTo>
                    <a:pt x="0" y="2709333"/>
                  </a:lnTo>
                  <a:close/>
                </a:path>
              </a:pathLst>
            </a:custGeom>
            <a:gradFill rotWithShape="1">
              <a:gsLst>
                <a:gs pos="0">
                  <a:srgbClr val="000000">
                    <a:alpha val="100000"/>
                  </a:srgbClr>
                </a:gs>
                <a:gs pos="100000">
                  <a:srgbClr val="000000">
                    <a:alpha val="0"/>
                  </a:srgbClr>
                </a:gs>
              </a:gsLst>
              <a:lin ang="0"/>
            </a:gradFill>
          </p:spPr>
          <p:txBody>
            <a:bodyPr/>
            <a:lstStyle/>
            <a:p>
              <a:endParaRPr lang="en-GB"/>
            </a:p>
          </p:txBody>
        </p:sp>
        <p:sp>
          <p:nvSpPr>
            <p:cNvPr id="5" name="TextBox 5"/>
            <p:cNvSpPr txBox="1"/>
            <p:nvPr/>
          </p:nvSpPr>
          <p:spPr>
            <a:xfrm>
              <a:off x="0" y="-47625"/>
              <a:ext cx="3974635" cy="2756958"/>
            </a:xfrm>
            <a:prstGeom prst="rect">
              <a:avLst/>
            </a:prstGeom>
          </p:spPr>
          <p:txBody>
            <a:bodyPr lIns="50800" tIns="50800" rIns="50800" bIns="50800" rtlCol="0" anchor="ctr"/>
            <a:lstStyle/>
            <a:p>
              <a:pPr algn="ctr">
                <a:lnSpc>
                  <a:spcPts val="3236"/>
                </a:lnSpc>
              </a:pPr>
              <a:endParaRPr/>
            </a:p>
          </p:txBody>
        </p:sp>
      </p:grpSp>
      <p:grpSp>
        <p:nvGrpSpPr>
          <p:cNvPr id="6" name="Group 6"/>
          <p:cNvGrpSpPr/>
          <p:nvPr/>
        </p:nvGrpSpPr>
        <p:grpSpPr>
          <a:xfrm>
            <a:off x="10950124" y="6004060"/>
            <a:ext cx="5790717" cy="3531633"/>
            <a:chOff x="0" y="0"/>
            <a:chExt cx="1525127" cy="930142"/>
          </a:xfrm>
        </p:grpSpPr>
        <p:sp>
          <p:nvSpPr>
            <p:cNvPr id="7" name="Freeform 7"/>
            <p:cNvSpPr/>
            <p:nvPr/>
          </p:nvSpPr>
          <p:spPr>
            <a:xfrm>
              <a:off x="0" y="0"/>
              <a:ext cx="1525127" cy="930142"/>
            </a:xfrm>
            <a:custGeom>
              <a:avLst/>
              <a:gdLst/>
              <a:ahLst/>
              <a:cxnLst/>
              <a:rect l="l" t="t" r="r" b="b"/>
              <a:pathLst>
                <a:path w="1525127" h="930142">
                  <a:moveTo>
                    <a:pt x="0" y="0"/>
                  </a:moveTo>
                  <a:lnTo>
                    <a:pt x="1525127" y="0"/>
                  </a:lnTo>
                  <a:lnTo>
                    <a:pt x="1525127" y="930142"/>
                  </a:lnTo>
                  <a:lnTo>
                    <a:pt x="0" y="930142"/>
                  </a:lnTo>
                  <a:close/>
                </a:path>
              </a:pathLst>
            </a:custGeom>
            <a:solidFill>
              <a:srgbClr val="387B92"/>
            </a:solidFill>
          </p:spPr>
          <p:txBody>
            <a:bodyPr/>
            <a:lstStyle/>
            <a:p>
              <a:endParaRPr lang="en-GB"/>
            </a:p>
          </p:txBody>
        </p:sp>
        <p:sp>
          <p:nvSpPr>
            <p:cNvPr id="8" name="TextBox 8"/>
            <p:cNvSpPr txBox="1"/>
            <p:nvPr/>
          </p:nvSpPr>
          <p:spPr>
            <a:xfrm>
              <a:off x="0" y="-47625"/>
              <a:ext cx="1525127" cy="977767"/>
            </a:xfrm>
            <a:prstGeom prst="rect">
              <a:avLst/>
            </a:prstGeom>
          </p:spPr>
          <p:txBody>
            <a:bodyPr lIns="50800" tIns="50800" rIns="50800" bIns="50800" rtlCol="0" anchor="ctr"/>
            <a:lstStyle/>
            <a:p>
              <a:pPr algn="ctr">
                <a:lnSpc>
                  <a:spcPts val="3236"/>
                </a:lnSpc>
              </a:pPr>
              <a:endParaRPr/>
            </a:p>
          </p:txBody>
        </p:sp>
      </p:grpSp>
      <p:grpSp>
        <p:nvGrpSpPr>
          <p:cNvPr id="9" name="Group 9"/>
          <p:cNvGrpSpPr/>
          <p:nvPr/>
        </p:nvGrpSpPr>
        <p:grpSpPr>
          <a:xfrm>
            <a:off x="11529214" y="1247418"/>
            <a:ext cx="6758786" cy="7821653"/>
            <a:chOff x="0" y="0"/>
            <a:chExt cx="812800" cy="940619"/>
          </a:xfrm>
        </p:grpSpPr>
        <p:sp>
          <p:nvSpPr>
            <p:cNvPr id="10" name="Freeform 10"/>
            <p:cNvSpPr/>
            <p:nvPr/>
          </p:nvSpPr>
          <p:spPr>
            <a:xfrm>
              <a:off x="0" y="0"/>
              <a:ext cx="812800" cy="940619"/>
            </a:xfrm>
            <a:custGeom>
              <a:avLst/>
              <a:gdLst/>
              <a:ahLst/>
              <a:cxnLst/>
              <a:rect l="l" t="t" r="r" b="b"/>
              <a:pathLst>
                <a:path w="812800" h="940619">
                  <a:moveTo>
                    <a:pt x="0" y="0"/>
                  </a:moveTo>
                  <a:lnTo>
                    <a:pt x="812800" y="0"/>
                  </a:lnTo>
                  <a:lnTo>
                    <a:pt x="812800" y="940619"/>
                  </a:lnTo>
                  <a:lnTo>
                    <a:pt x="0" y="940619"/>
                  </a:lnTo>
                  <a:close/>
                </a:path>
              </a:pathLst>
            </a:custGeom>
            <a:blipFill>
              <a:blip r:embed="rId3"/>
              <a:stretch>
                <a:fillRect t="-14848" b="-14848"/>
              </a:stretch>
            </a:blipFill>
          </p:spPr>
          <p:txBody>
            <a:bodyPr/>
            <a:lstStyle/>
            <a:p>
              <a:endParaRPr lang="en-GB"/>
            </a:p>
          </p:txBody>
        </p:sp>
      </p:grpSp>
      <p:sp>
        <p:nvSpPr>
          <p:cNvPr id="12" name="Freeform 12"/>
          <p:cNvSpPr/>
          <p:nvPr/>
        </p:nvSpPr>
        <p:spPr>
          <a:xfrm>
            <a:off x="6566784" y="1069825"/>
            <a:ext cx="1755407" cy="853567"/>
          </a:xfrm>
          <a:custGeom>
            <a:avLst/>
            <a:gdLst/>
            <a:ahLst/>
            <a:cxnLst/>
            <a:rect l="l" t="t" r="r" b="b"/>
            <a:pathLst>
              <a:path w="1755407" h="853567">
                <a:moveTo>
                  <a:pt x="0" y="0"/>
                </a:moveTo>
                <a:lnTo>
                  <a:pt x="1755407" y="0"/>
                </a:lnTo>
                <a:lnTo>
                  <a:pt x="1755407" y="853567"/>
                </a:lnTo>
                <a:lnTo>
                  <a:pt x="0" y="8535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3" name="Freeform 13"/>
          <p:cNvSpPr/>
          <p:nvPr/>
        </p:nvSpPr>
        <p:spPr>
          <a:xfrm>
            <a:off x="1586928" y="2913680"/>
            <a:ext cx="1412131" cy="337146"/>
          </a:xfrm>
          <a:custGeom>
            <a:avLst/>
            <a:gdLst/>
            <a:ahLst/>
            <a:cxnLst/>
            <a:rect l="l" t="t" r="r" b="b"/>
            <a:pathLst>
              <a:path w="1412131" h="337146">
                <a:moveTo>
                  <a:pt x="0" y="0"/>
                </a:moveTo>
                <a:lnTo>
                  <a:pt x="1412131" y="0"/>
                </a:lnTo>
                <a:lnTo>
                  <a:pt x="1412131" y="337147"/>
                </a:lnTo>
                <a:lnTo>
                  <a:pt x="0" y="3371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sp>
        <p:nvSpPr>
          <p:cNvPr id="14" name="TextBox 14"/>
          <p:cNvSpPr txBox="1"/>
          <p:nvPr/>
        </p:nvSpPr>
        <p:spPr>
          <a:xfrm>
            <a:off x="1586928" y="3184575"/>
            <a:ext cx="8744458" cy="1585059"/>
          </a:xfrm>
          <a:prstGeom prst="rect">
            <a:avLst/>
          </a:prstGeom>
        </p:spPr>
        <p:txBody>
          <a:bodyPr lIns="0" tIns="0" rIns="0" bIns="0" rtlCol="0" anchor="t">
            <a:spAutoFit/>
          </a:bodyPr>
          <a:lstStyle/>
          <a:p>
            <a:pPr algn="l">
              <a:lnSpc>
                <a:spcPts val="12909"/>
              </a:lnSpc>
              <a:spcBef>
                <a:spcPct val="0"/>
              </a:spcBef>
            </a:pPr>
            <a:r>
              <a:rPr lang="en-US" sz="9221" b="1">
                <a:solidFill>
                  <a:srgbClr val="FFFFFF"/>
                </a:solidFill>
                <a:latin typeface="Be Vietnam Ultra-Bold"/>
                <a:ea typeface="Be Vietnam Ultra-Bold"/>
                <a:cs typeface="Be Vietnam Ultra-Bold"/>
                <a:sym typeface="Be Vietnam Ultra-Bold"/>
              </a:rPr>
              <a:t>THANK YOU</a:t>
            </a:r>
          </a:p>
        </p:txBody>
      </p:sp>
      <p:sp>
        <p:nvSpPr>
          <p:cNvPr id="15" name="TextBox 15"/>
          <p:cNvSpPr txBox="1"/>
          <p:nvPr/>
        </p:nvSpPr>
        <p:spPr>
          <a:xfrm>
            <a:off x="1586928" y="5626884"/>
            <a:ext cx="8130572" cy="1148432"/>
          </a:xfrm>
          <a:prstGeom prst="rect">
            <a:avLst/>
          </a:prstGeom>
        </p:spPr>
        <p:txBody>
          <a:bodyPr lIns="0" tIns="0" rIns="0" bIns="0" rtlCol="0" anchor="t">
            <a:spAutoFit/>
          </a:bodyPr>
          <a:lstStyle/>
          <a:p>
            <a:pPr algn="l">
              <a:lnSpc>
                <a:spcPts val="9332"/>
              </a:lnSpc>
              <a:spcBef>
                <a:spcPct val="0"/>
              </a:spcBef>
            </a:pPr>
            <a:r>
              <a:rPr lang="en-US" sz="6666">
                <a:solidFill>
                  <a:srgbClr val="FFFFFF"/>
                </a:solidFill>
                <a:latin typeface="Be Vietnam"/>
                <a:ea typeface="Be Vietnam"/>
                <a:cs typeface="Be Vietnam"/>
                <a:sym typeface="Be Vietnam"/>
              </a:rPr>
              <a:t>For Your Attention</a:t>
            </a: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5555" b="-5555"/>
            </a:stretch>
          </a:blipFill>
        </p:spPr>
        <p:txBody>
          <a:bodyPr/>
          <a:lstStyle/>
          <a:p>
            <a:endParaRPr lang="en-GB"/>
          </a:p>
        </p:txBody>
      </p:sp>
      <p:grpSp>
        <p:nvGrpSpPr>
          <p:cNvPr id="3" name="Group 3"/>
          <p:cNvGrpSpPr/>
          <p:nvPr/>
        </p:nvGrpSpPr>
        <p:grpSpPr>
          <a:xfrm>
            <a:off x="0" y="0"/>
            <a:ext cx="15091192" cy="10287000"/>
            <a:chOff x="0" y="0"/>
            <a:chExt cx="3974635" cy="2709333"/>
          </a:xfrm>
        </p:grpSpPr>
        <p:sp>
          <p:nvSpPr>
            <p:cNvPr id="4" name="Freeform 4"/>
            <p:cNvSpPr/>
            <p:nvPr/>
          </p:nvSpPr>
          <p:spPr>
            <a:xfrm>
              <a:off x="0" y="0"/>
              <a:ext cx="3974635" cy="2709333"/>
            </a:xfrm>
            <a:custGeom>
              <a:avLst/>
              <a:gdLst/>
              <a:ahLst/>
              <a:cxnLst/>
              <a:rect l="l" t="t" r="r" b="b"/>
              <a:pathLst>
                <a:path w="3974635" h="2709333">
                  <a:moveTo>
                    <a:pt x="0" y="0"/>
                  </a:moveTo>
                  <a:lnTo>
                    <a:pt x="3974635" y="0"/>
                  </a:lnTo>
                  <a:lnTo>
                    <a:pt x="3974635" y="2709333"/>
                  </a:lnTo>
                  <a:lnTo>
                    <a:pt x="0" y="2709333"/>
                  </a:lnTo>
                  <a:close/>
                </a:path>
              </a:pathLst>
            </a:custGeom>
            <a:gradFill rotWithShape="1">
              <a:gsLst>
                <a:gs pos="0">
                  <a:srgbClr val="000000">
                    <a:alpha val="100000"/>
                  </a:srgbClr>
                </a:gs>
                <a:gs pos="100000">
                  <a:srgbClr val="000000">
                    <a:alpha val="0"/>
                  </a:srgbClr>
                </a:gs>
              </a:gsLst>
              <a:lin ang="0"/>
            </a:gradFill>
          </p:spPr>
          <p:txBody>
            <a:bodyPr/>
            <a:lstStyle/>
            <a:p>
              <a:endParaRPr lang="en-GB"/>
            </a:p>
          </p:txBody>
        </p:sp>
        <p:sp>
          <p:nvSpPr>
            <p:cNvPr id="5" name="TextBox 5"/>
            <p:cNvSpPr txBox="1"/>
            <p:nvPr/>
          </p:nvSpPr>
          <p:spPr>
            <a:xfrm>
              <a:off x="0" y="-47625"/>
              <a:ext cx="3974635" cy="2756958"/>
            </a:xfrm>
            <a:prstGeom prst="rect">
              <a:avLst/>
            </a:prstGeom>
          </p:spPr>
          <p:txBody>
            <a:bodyPr lIns="50800" tIns="50800" rIns="50800" bIns="50800" rtlCol="0" anchor="ctr"/>
            <a:lstStyle/>
            <a:p>
              <a:pPr algn="ctr">
                <a:lnSpc>
                  <a:spcPts val="3236"/>
                </a:lnSpc>
              </a:pPr>
              <a:endParaRPr/>
            </a:p>
          </p:txBody>
        </p:sp>
      </p:grpSp>
      <p:grpSp>
        <p:nvGrpSpPr>
          <p:cNvPr id="6" name="Group 6"/>
          <p:cNvGrpSpPr/>
          <p:nvPr/>
        </p:nvGrpSpPr>
        <p:grpSpPr>
          <a:xfrm>
            <a:off x="7096172" y="6109900"/>
            <a:ext cx="5790717" cy="3531633"/>
            <a:chOff x="0" y="0"/>
            <a:chExt cx="1525127" cy="930142"/>
          </a:xfrm>
        </p:grpSpPr>
        <p:sp>
          <p:nvSpPr>
            <p:cNvPr id="7" name="Freeform 7"/>
            <p:cNvSpPr/>
            <p:nvPr/>
          </p:nvSpPr>
          <p:spPr>
            <a:xfrm>
              <a:off x="0" y="0"/>
              <a:ext cx="1525127" cy="930142"/>
            </a:xfrm>
            <a:custGeom>
              <a:avLst/>
              <a:gdLst/>
              <a:ahLst/>
              <a:cxnLst/>
              <a:rect l="l" t="t" r="r" b="b"/>
              <a:pathLst>
                <a:path w="1525127" h="930142">
                  <a:moveTo>
                    <a:pt x="0" y="0"/>
                  </a:moveTo>
                  <a:lnTo>
                    <a:pt x="1525127" y="0"/>
                  </a:lnTo>
                  <a:lnTo>
                    <a:pt x="1525127" y="930142"/>
                  </a:lnTo>
                  <a:lnTo>
                    <a:pt x="0" y="930142"/>
                  </a:lnTo>
                  <a:close/>
                </a:path>
              </a:pathLst>
            </a:custGeom>
            <a:solidFill>
              <a:srgbClr val="387B92"/>
            </a:solidFill>
          </p:spPr>
          <p:txBody>
            <a:bodyPr/>
            <a:lstStyle/>
            <a:p>
              <a:endParaRPr lang="en-GB"/>
            </a:p>
          </p:txBody>
        </p:sp>
        <p:sp>
          <p:nvSpPr>
            <p:cNvPr id="8" name="TextBox 8"/>
            <p:cNvSpPr txBox="1"/>
            <p:nvPr/>
          </p:nvSpPr>
          <p:spPr>
            <a:xfrm>
              <a:off x="0" y="-47625"/>
              <a:ext cx="1525127" cy="977767"/>
            </a:xfrm>
            <a:prstGeom prst="rect">
              <a:avLst/>
            </a:prstGeom>
          </p:spPr>
          <p:txBody>
            <a:bodyPr lIns="50800" tIns="50800" rIns="50800" bIns="50800" rtlCol="0" anchor="ctr"/>
            <a:lstStyle/>
            <a:p>
              <a:pPr algn="ctr">
                <a:lnSpc>
                  <a:spcPts val="3236"/>
                </a:lnSpc>
              </a:pPr>
              <a:endParaRPr/>
            </a:p>
          </p:txBody>
        </p:sp>
      </p:grpSp>
      <p:grpSp>
        <p:nvGrpSpPr>
          <p:cNvPr id="9" name="Group 9"/>
          <p:cNvGrpSpPr/>
          <p:nvPr/>
        </p:nvGrpSpPr>
        <p:grpSpPr>
          <a:xfrm>
            <a:off x="7485777" y="5450597"/>
            <a:ext cx="10802223" cy="3807703"/>
            <a:chOff x="0" y="0"/>
            <a:chExt cx="1299057" cy="457908"/>
          </a:xfrm>
        </p:grpSpPr>
        <p:sp>
          <p:nvSpPr>
            <p:cNvPr id="10" name="Freeform 10"/>
            <p:cNvSpPr/>
            <p:nvPr/>
          </p:nvSpPr>
          <p:spPr>
            <a:xfrm>
              <a:off x="0" y="0"/>
              <a:ext cx="1299057" cy="457908"/>
            </a:xfrm>
            <a:custGeom>
              <a:avLst/>
              <a:gdLst/>
              <a:ahLst/>
              <a:cxnLst/>
              <a:rect l="l" t="t" r="r" b="b"/>
              <a:pathLst>
                <a:path w="1299057" h="457908">
                  <a:moveTo>
                    <a:pt x="0" y="0"/>
                  </a:moveTo>
                  <a:lnTo>
                    <a:pt x="1299057" y="0"/>
                  </a:lnTo>
                  <a:lnTo>
                    <a:pt x="1299057" y="457908"/>
                  </a:lnTo>
                  <a:lnTo>
                    <a:pt x="0" y="457908"/>
                  </a:lnTo>
                  <a:close/>
                </a:path>
              </a:pathLst>
            </a:custGeom>
            <a:blipFill>
              <a:blip r:embed="rId3"/>
              <a:stretch>
                <a:fillRect t="-29611" b="-29611"/>
              </a:stretch>
            </a:blipFill>
          </p:spPr>
          <p:txBody>
            <a:bodyPr/>
            <a:lstStyle/>
            <a:p>
              <a:endParaRPr lang="en-GB"/>
            </a:p>
          </p:txBody>
        </p:sp>
      </p:grpSp>
      <p:sp>
        <p:nvSpPr>
          <p:cNvPr id="11" name="Freeform 11"/>
          <p:cNvSpPr/>
          <p:nvPr/>
        </p:nvSpPr>
        <p:spPr>
          <a:xfrm>
            <a:off x="1028700" y="2208438"/>
            <a:ext cx="279114" cy="279114"/>
          </a:xfrm>
          <a:custGeom>
            <a:avLst/>
            <a:gdLst/>
            <a:ahLst/>
            <a:cxnLst/>
            <a:rect l="l" t="t" r="r" b="b"/>
            <a:pathLst>
              <a:path w="279114" h="279114">
                <a:moveTo>
                  <a:pt x="0" y="0"/>
                </a:moveTo>
                <a:lnTo>
                  <a:pt x="279114" y="0"/>
                </a:lnTo>
                <a:lnTo>
                  <a:pt x="279114" y="279114"/>
                </a:lnTo>
                <a:lnTo>
                  <a:pt x="0" y="2791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2" name="Freeform 12"/>
          <p:cNvSpPr/>
          <p:nvPr/>
        </p:nvSpPr>
        <p:spPr>
          <a:xfrm>
            <a:off x="1028700" y="4109488"/>
            <a:ext cx="279114" cy="279114"/>
          </a:xfrm>
          <a:custGeom>
            <a:avLst/>
            <a:gdLst/>
            <a:ahLst/>
            <a:cxnLst/>
            <a:rect l="l" t="t" r="r" b="b"/>
            <a:pathLst>
              <a:path w="279114" h="279114">
                <a:moveTo>
                  <a:pt x="0" y="0"/>
                </a:moveTo>
                <a:lnTo>
                  <a:pt x="279114" y="0"/>
                </a:lnTo>
                <a:lnTo>
                  <a:pt x="279114" y="279114"/>
                </a:lnTo>
                <a:lnTo>
                  <a:pt x="0" y="2791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3" name="Freeform 13"/>
          <p:cNvSpPr/>
          <p:nvPr/>
        </p:nvSpPr>
        <p:spPr>
          <a:xfrm>
            <a:off x="1028700" y="6010538"/>
            <a:ext cx="279114" cy="279114"/>
          </a:xfrm>
          <a:custGeom>
            <a:avLst/>
            <a:gdLst/>
            <a:ahLst/>
            <a:cxnLst/>
            <a:rect l="l" t="t" r="r" b="b"/>
            <a:pathLst>
              <a:path w="279114" h="279114">
                <a:moveTo>
                  <a:pt x="0" y="0"/>
                </a:moveTo>
                <a:lnTo>
                  <a:pt x="279114" y="0"/>
                </a:lnTo>
                <a:lnTo>
                  <a:pt x="279114" y="279114"/>
                </a:lnTo>
                <a:lnTo>
                  <a:pt x="0" y="2791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4" name="Freeform 14"/>
          <p:cNvSpPr/>
          <p:nvPr/>
        </p:nvSpPr>
        <p:spPr>
          <a:xfrm>
            <a:off x="1028700" y="7911588"/>
            <a:ext cx="279114" cy="279114"/>
          </a:xfrm>
          <a:custGeom>
            <a:avLst/>
            <a:gdLst/>
            <a:ahLst/>
            <a:cxnLst/>
            <a:rect l="l" t="t" r="r" b="b"/>
            <a:pathLst>
              <a:path w="279114" h="279114">
                <a:moveTo>
                  <a:pt x="0" y="0"/>
                </a:moveTo>
                <a:lnTo>
                  <a:pt x="279114" y="0"/>
                </a:lnTo>
                <a:lnTo>
                  <a:pt x="279114" y="279114"/>
                </a:lnTo>
                <a:lnTo>
                  <a:pt x="0" y="2791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5" name="Freeform 15"/>
          <p:cNvSpPr/>
          <p:nvPr/>
        </p:nvSpPr>
        <p:spPr>
          <a:xfrm>
            <a:off x="16904936" y="342341"/>
            <a:ext cx="1755407" cy="853567"/>
          </a:xfrm>
          <a:custGeom>
            <a:avLst/>
            <a:gdLst/>
            <a:ahLst/>
            <a:cxnLst/>
            <a:rect l="l" t="t" r="r" b="b"/>
            <a:pathLst>
              <a:path w="1755407" h="853567">
                <a:moveTo>
                  <a:pt x="0" y="0"/>
                </a:moveTo>
                <a:lnTo>
                  <a:pt x="1755407" y="0"/>
                </a:lnTo>
                <a:lnTo>
                  <a:pt x="1755407" y="853566"/>
                </a:lnTo>
                <a:lnTo>
                  <a:pt x="0" y="853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sp>
        <p:nvSpPr>
          <p:cNvPr id="16" name="TextBox 16"/>
          <p:cNvSpPr txBox="1"/>
          <p:nvPr/>
        </p:nvSpPr>
        <p:spPr>
          <a:xfrm>
            <a:off x="7485777" y="1133118"/>
            <a:ext cx="9773523" cy="1000604"/>
          </a:xfrm>
          <a:prstGeom prst="rect">
            <a:avLst/>
          </a:prstGeom>
        </p:spPr>
        <p:txBody>
          <a:bodyPr lIns="0" tIns="0" rIns="0" bIns="0" rtlCol="0" anchor="t">
            <a:spAutoFit/>
          </a:bodyPr>
          <a:lstStyle/>
          <a:p>
            <a:pPr algn="l">
              <a:lnSpc>
                <a:spcPts val="8148"/>
              </a:lnSpc>
              <a:spcBef>
                <a:spcPct val="0"/>
              </a:spcBef>
            </a:pPr>
            <a:r>
              <a:rPr lang="en-US" sz="5820" b="1">
                <a:solidFill>
                  <a:srgbClr val="FFFFFF"/>
                </a:solidFill>
                <a:latin typeface="Be Vietnam Ultra-Bold"/>
                <a:ea typeface="Be Vietnam Ultra-Bold"/>
                <a:cs typeface="Be Vietnam Ultra-Bold"/>
                <a:sym typeface="Be Vietnam Ultra-Bold"/>
              </a:rPr>
              <a:t>WHY DATA MATTERS</a:t>
            </a:r>
          </a:p>
        </p:txBody>
      </p:sp>
      <p:sp>
        <p:nvSpPr>
          <p:cNvPr id="17" name="TextBox 17"/>
          <p:cNvSpPr txBox="1"/>
          <p:nvPr/>
        </p:nvSpPr>
        <p:spPr>
          <a:xfrm>
            <a:off x="7485777" y="2659315"/>
            <a:ext cx="9773523" cy="1406227"/>
          </a:xfrm>
          <a:prstGeom prst="rect">
            <a:avLst/>
          </a:prstGeom>
        </p:spPr>
        <p:txBody>
          <a:bodyPr lIns="0" tIns="0" rIns="0" bIns="0" rtlCol="0" anchor="t">
            <a:spAutoFit/>
          </a:bodyPr>
          <a:lstStyle/>
          <a:p>
            <a:pPr algn="l">
              <a:lnSpc>
                <a:spcPts val="2816"/>
              </a:lnSpc>
            </a:pPr>
            <a:r>
              <a:rPr lang="en-US" sz="2011">
                <a:solidFill>
                  <a:srgbClr val="FFFFFF"/>
                </a:solidFill>
                <a:latin typeface="Canva Sans"/>
                <a:ea typeface="Canva Sans"/>
                <a:cs typeface="Canva Sans"/>
                <a:sym typeface="Canva Sans"/>
              </a:rPr>
              <a:t>With thousands of transactions and products, it's impossible to detect patterns manually.</a:t>
            </a:r>
          </a:p>
          <a:p>
            <a:pPr algn="l">
              <a:lnSpc>
                <a:spcPts val="2816"/>
              </a:lnSpc>
              <a:spcBef>
                <a:spcPct val="0"/>
              </a:spcBef>
            </a:pPr>
            <a:r>
              <a:rPr lang="en-US" sz="2011">
                <a:solidFill>
                  <a:srgbClr val="FFFFFF"/>
                </a:solidFill>
                <a:latin typeface="Canva Sans"/>
                <a:ea typeface="Canva Sans"/>
                <a:cs typeface="Canva Sans"/>
                <a:sym typeface="Canva Sans"/>
              </a:rPr>
              <a:t> By leveraging data analysis and clustering, we uncover valuable customer segments and business opportunities.</a:t>
            </a:r>
          </a:p>
        </p:txBody>
      </p:sp>
      <p:sp>
        <p:nvSpPr>
          <p:cNvPr id="18" name="TextBox 18"/>
          <p:cNvSpPr txBox="1"/>
          <p:nvPr/>
        </p:nvSpPr>
        <p:spPr>
          <a:xfrm>
            <a:off x="1028700" y="2710263"/>
            <a:ext cx="5072734" cy="1130637"/>
          </a:xfrm>
          <a:prstGeom prst="rect">
            <a:avLst/>
          </a:prstGeom>
        </p:spPr>
        <p:txBody>
          <a:bodyPr lIns="0" tIns="0" rIns="0" bIns="0" rtlCol="0" anchor="t">
            <a:spAutoFit/>
          </a:bodyPr>
          <a:lstStyle/>
          <a:p>
            <a:pPr algn="l">
              <a:lnSpc>
                <a:spcPts val="2256"/>
              </a:lnSpc>
              <a:spcBef>
                <a:spcPct val="0"/>
              </a:spcBef>
            </a:pPr>
            <a:r>
              <a:rPr lang="en-US" sz="1611">
                <a:solidFill>
                  <a:srgbClr val="FFFFFF"/>
                </a:solidFill>
                <a:latin typeface="Canva Sans"/>
                <a:ea typeface="Canva Sans"/>
                <a:cs typeface="Canva Sans"/>
                <a:sym typeface="Canva Sans"/>
              </a:rPr>
              <a:t>Gain a comprehensive overview of the online retail dataset, including customer transactions, product information, and sales behavior to identify relevant features for analysis.</a:t>
            </a:r>
          </a:p>
        </p:txBody>
      </p:sp>
      <p:sp>
        <p:nvSpPr>
          <p:cNvPr id="19" name="TextBox 19"/>
          <p:cNvSpPr txBox="1"/>
          <p:nvPr/>
        </p:nvSpPr>
        <p:spPr>
          <a:xfrm>
            <a:off x="1028700" y="4611313"/>
            <a:ext cx="5072734" cy="1130637"/>
          </a:xfrm>
          <a:prstGeom prst="rect">
            <a:avLst/>
          </a:prstGeom>
        </p:spPr>
        <p:txBody>
          <a:bodyPr lIns="0" tIns="0" rIns="0" bIns="0" rtlCol="0" anchor="t">
            <a:spAutoFit/>
          </a:bodyPr>
          <a:lstStyle/>
          <a:p>
            <a:pPr algn="l">
              <a:lnSpc>
                <a:spcPts val="2256"/>
              </a:lnSpc>
              <a:spcBef>
                <a:spcPct val="0"/>
              </a:spcBef>
            </a:pPr>
            <a:r>
              <a:rPr lang="en-US" sz="1611">
                <a:solidFill>
                  <a:srgbClr val="FFFFFF"/>
                </a:solidFill>
                <a:latin typeface="Canva Sans"/>
                <a:ea typeface="Canva Sans"/>
                <a:cs typeface="Canva Sans"/>
                <a:sym typeface="Canva Sans"/>
              </a:rPr>
              <a:t>Clean the dataset by removing missing, duplicate, or irrelevant entries (e.g., non-product codes), correct data types, and engineer useful features to ensure accurate analysis and modeling.</a:t>
            </a:r>
          </a:p>
        </p:txBody>
      </p:sp>
      <p:sp>
        <p:nvSpPr>
          <p:cNvPr id="20" name="TextBox 20"/>
          <p:cNvSpPr txBox="1"/>
          <p:nvPr/>
        </p:nvSpPr>
        <p:spPr>
          <a:xfrm>
            <a:off x="1449296" y="2124942"/>
            <a:ext cx="4231541" cy="398483"/>
          </a:xfrm>
          <a:prstGeom prst="rect">
            <a:avLst/>
          </a:prstGeom>
        </p:spPr>
        <p:txBody>
          <a:bodyPr lIns="0" tIns="0" rIns="0" bIns="0" rtlCol="0" anchor="t">
            <a:spAutoFit/>
          </a:bodyPr>
          <a:lstStyle/>
          <a:p>
            <a:pPr algn="l">
              <a:lnSpc>
                <a:spcPts val="3236"/>
              </a:lnSpc>
              <a:spcBef>
                <a:spcPct val="0"/>
              </a:spcBef>
            </a:pPr>
            <a:r>
              <a:rPr lang="en-US" sz="2311" b="1">
                <a:solidFill>
                  <a:srgbClr val="6BD6FA"/>
                </a:solidFill>
                <a:latin typeface="Canva Sans Bold"/>
                <a:ea typeface="Canva Sans Bold"/>
                <a:cs typeface="Canva Sans Bold"/>
                <a:sym typeface="Canva Sans Bold"/>
              </a:rPr>
              <a:t>Understand the Dataset</a:t>
            </a:r>
          </a:p>
        </p:txBody>
      </p:sp>
      <p:sp>
        <p:nvSpPr>
          <p:cNvPr id="21" name="TextBox 21"/>
          <p:cNvSpPr txBox="1"/>
          <p:nvPr/>
        </p:nvSpPr>
        <p:spPr>
          <a:xfrm>
            <a:off x="1449296" y="4025992"/>
            <a:ext cx="4231541" cy="398483"/>
          </a:xfrm>
          <a:prstGeom prst="rect">
            <a:avLst/>
          </a:prstGeom>
        </p:spPr>
        <p:txBody>
          <a:bodyPr lIns="0" tIns="0" rIns="0" bIns="0" rtlCol="0" anchor="t">
            <a:spAutoFit/>
          </a:bodyPr>
          <a:lstStyle/>
          <a:p>
            <a:pPr algn="l">
              <a:lnSpc>
                <a:spcPts val="3236"/>
              </a:lnSpc>
              <a:spcBef>
                <a:spcPct val="0"/>
              </a:spcBef>
            </a:pPr>
            <a:r>
              <a:rPr lang="en-US" sz="2311" b="1">
                <a:solidFill>
                  <a:srgbClr val="6BD6FA"/>
                </a:solidFill>
                <a:latin typeface="Canva Sans Bold"/>
                <a:ea typeface="Canva Sans Bold"/>
                <a:cs typeface="Canva Sans Bold"/>
                <a:sym typeface="Canva Sans Bold"/>
              </a:rPr>
              <a:t>Data Cleaning &amp; Preparation</a:t>
            </a:r>
          </a:p>
        </p:txBody>
      </p:sp>
      <p:sp>
        <p:nvSpPr>
          <p:cNvPr id="22" name="TextBox 22"/>
          <p:cNvSpPr txBox="1"/>
          <p:nvPr/>
        </p:nvSpPr>
        <p:spPr>
          <a:xfrm>
            <a:off x="1028700" y="6378139"/>
            <a:ext cx="5072734" cy="1416387"/>
          </a:xfrm>
          <a:prstGeom prst="rect">
            <a:avLst/>
          </a:prstGeom>
        </p:spPr>
        <p:txBody>
          <a:bodyPr lIns="0" tIns="0" rIns="0" bIns="0" rtlCol="0" anchor="t">
            <a:spAutoFit/>
          </a:bodyPr>
          <a:lstStyle/>
          <a:p>
            <a:pPr algn="l">
              <a:lnSpc>
                <a:spcPts val="2256"/>
              </a:lnSpc>
              <a:spcBef>
                <a:spcPct val="0"/>
              </a:spcBef>
            </a:pPr>
            <a:r>
              <a:rPr lang="en-US" sz="1611">
                <a:solidFill>
                  <a:srgbClr val="FFFFFF"/>
                </a:solidFill>
                <a:latin typeface="Canva Sans"/>
                <a:ea typeface="Canva Sans"/>
                <a:cs typeface="Canva Sans"/>
                <a:sym typeface="Canva Sans"/>
              </a:rPr>
              <a:t>Use statistical summaries and visualizations to uncover trends such as top-selling products, country-wise distribution, and seasonal purchase patterns, providing a foundation for deeper insights.</a:t>
            </a:r>
          </a:p>
        </p:txBody>
      </p:sp>
      <p:sp>
        <p:nvSpPr>
          <p:cNvPr id="23" name="TextBox 23"/>
          <p:cNvSpPr txBox="1"/>
          <p:nvPr/>
        </p:nvSpPr>
        <p:spPr>
          <a:xfrm>
            <a:off x="1449296" y="5927041"/>
            <a:ext cx="4231541" cy="398483"/>
          </a:xfrm>
          <a:prstGeom prst="rect">
            <a:avLst/>
          </a:prstGeom>
        </p:spPr>
        <p:txBody>
          <a:bodyPr lIns="0" tIns="0" rIns="0" bIns="0" rtlCol="0" anchor="t">
            <a:spAutoFit/>
          </a:bodyPr>
          <a:lstStyle/>
          <a:p>
            <a:pPr algn="l">
              <a:lnSpc>
                <a:spcPts val="3236"/>
              </a:lnSpc>
              <a:spcBef>
                <a:spcPct val="0"/>
              </a:spcBef>
            </a:pPr>
            <a:r>
              <a:rPr lang="en-US" sz="2311" b="1">
                <a:solidFill>
                  <a:srgbClr val="6BD6FA"/>
                </a:solidFill>
                <a:latin typeface="Canva Sans Bold"/>
                <a:ea typeface="Canva Sans Bold"/>
                <a:cs typeface="Canva Sans Bold"/>
                <a:sym typeface="Canva Sans Bold"/>
              </a:rPr>
              <a:t> Perform EDA</a:t>
            </a:r>
          </a:p>
        </p:txBody>
      </p:sp>
      <p:sp>
        <p:nvSpPr>
          <p:cNvPr id="24" name="TextBox 24"/>
          <p:cNvSpPr txBox="1"/>
          <p:nvPr/>
        </p:nvSpPr>
        <p:spPr>
          <a:xfrm>
            <a:off x="1028700" y="8413413"/>
            <a:ext cx="5072734" cy="1130637"/>
          </a:xfrm>
          <a:prstGeom prst="rect">
            <a:avLst/>
          </a:prstGeom>
        </p:spPr>
        <p:txBody>
          <a:bodyPr lIns="0" tIns="0" rIns="0" bIns="0" rtlCol="0" anchor="t">
            <a:spAutoFit/>
          </a:bodyPr>
          <a:lstStyle/>
          <a:p>
            <a:pPr algn="l">
              <a:lnSpc>
                <a:spcPts val="2256"/>
              </a:lnSpc>
              <a:spcBef>
                <a:spcPct val="0"/>
              </a:spcBef>
            </a:pPr>
            <a:r>
              <a:rPr lang="en-US" sz="1611">
                <a:solidFill>
                  <a:srgbClr val="FFFFFF"/>
                </a:solidFill>
                <a:latin typeface="Canva Sans"/>
                <a:ea typeface="Canva Sans"/>
                <a:cs typeface="Canva Sans"/>
                <a:sym typeface="Canva Sans"/>
              </a:rPr>
              <a:t>Apply RFM (Recency, Frequency, Monetary) analysis to group customers based on purchasing behavior, and use clustering algorithms to identify actionable customer segments.</a:t>
            </a:r>
          </a:p>
        </p:txBody>
      </p:sp>
      <p:sp>
        <p:nvSpPr>
          <p:cNvPr id="25" name="TextBox 25"/>
          <p:cNvSpPr txBox="1"/>
          <p:nvPr/>
        </p:nvSpPr>
        <p:spPr>
          <a:xfrm>
            <a:off x="1449296" y="7828091"/>
            <a:ext cx="4231541" cy="398483"/>
          </a:xfrm>
          <a:prstGeom prst="rect">
            <a:avLst/>
          </a:prstGeom>
        </p:spPr>
        <p:txBody>
          <a:bodyPr lIns="0" tIns="0" rIns="0" bIns="0" rtlCol="0" anchor="t">
            <a:spAutoFit/>
          </a:bodyPr>
          <a:lstStyle/>
          <a:p>
            <a:pPr algn="l">
              <a:lnSpc>
                <a:spcPts val="3236"/>
              </a:lnSpc>
              <a:spcBef>
                <a:spcPct val="0"/>
              </a:spcBef>
            </a:pPr>
            <a:r>
              <a:rPr lang="en-US" sz="2311" b="1">
                <a:solidFill>
                  <a:srgbClr val="6BD6FA"/>
                </a:solidFill>
                <a:latin typeface="Canva Sans Bold"/>
                <a:ea typeface="Canva Sans Bold"/>
                <a:cs typeface="Canva Sans Bold"/>
                <a:sym typeface="Canva Sans Bold"/>
              </a:rPr>
              <a:t>Customer Segmentation</a:t>
            </a: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5555" b="-5555"/>
            </a:stretch>
          </a:blipFill>
        </p:spPr>
        <p:txBody>
          <a:bodyPr/>
          <a:lstStyle/>
          <a:p>
            <a:endParaRPr lang="en-GB"/>
          </a:p>
        </p:txBody>
      </p:sp>
      <p:grpSp>
        <p:nvGrpSpPr>
          <p:cNvPr id="3" name="Group 3"/>
          <p:cNvGrpSpPr/>
          <p:nvPr/>
        </p:nvGrpSpPr>
        <p:grpSpPr>
          <a:xfrm>
            <a:off x="0" y="0"/>
            <a:ext cx="15091192" cy="10287000"/>
            <a:chOff x="0" y="0"/>
            <a:chExt cx="3974635" cy="2709333"/>
          </a:xfrm>
        </p:grpSpPr>
        <p:sp>
          <p:nvSpPr>
            <p:cNvPr id="4" name="Freeform 4"/>
            <p:cNvSpPr/>
            <p:nvPr/>
          </p:nvSpPr>
          <p:spPr>
            <a:xfrm>
              <a:off x="0" y="0"/>
              <a:ext cx="3974635" cy="2709333"/>
            </a:xfrm>
            <a:custGeom>
              <a:avLst/>
              <a:gdLst/>
              <a:ahLst/>
              <a:cxnLst/>
              <a:rect l="l" t="t" r="r" b="b"/>
              <a:pathLst>
                <a:path w="3974635" h="2709333">
                  <a:moveTo>
                    <a:pt x="0" y="0"/>
                  </a:moveTo>
                  <a:lnTo>
                    <a:pt x="3974635" y="0"/>
                  </a:lnTo>
                  <a:lnTo>
                    <a:pt x="3974635" y="2709333"/>
                  </a:lnTo>
                  <a:lnTo>
                    <a:pt x="0" y="2709333"/>
                  </a:lnTo>
                  <a:close/>
                </a:path>
              </a:pathLst>
            </a:custGeom>
            <a:gradFill rotWithShape="1">
              <a:gsLst>
                <a:gs pos="0">
                  <a:srgbClr val="000000">
                    <a:alpha val="100000"/>
                  </a:srgbClr>
                </a:gs>
                <a:gs pos="100000">
                  <a:srgbClr val="000000">
                    <a:alpha val="0"/>
                  </a:srgbClr>
                </a:gs>
              </a:gsLst>
              <a:lin ang="0"/>
            </a:gradFill>
          </p:spPr>
          <p:txBody>
            <a:bodyPr/>
            <a:lstStyle/>
            <a:p>
              <a:endParaRPr lang="en-GB"/>
            </a:p>
          </p:txBody>
        </p:sp>
        <p:sp>
          <p:nvSpPr>
            <p:cNvPr id="5" name="TextBox 5"/>
            <p:cNvSpPr txBox="1"/>
            <p:nvPr/>
          </p:nvSpPr>
          <p:spPr>
            <a:xfrm>
              <a:off x="0" y="-47625"/>
              <a:ext cx="3974635" cy="2756958"/>
            </a:xfrm>
            <a:prstGeom prst="rect">
              <a:avLst/>
            </a:prstGeom>
          </p:spPr>
          <p:txBody>
            <a:bodyPr lIns="50800" tIns="50800" rIns="50800" bIns="50800" rtlCol="0" anchor="ctr"/>
            <a:lstStyle/>
            <a:p>
              <a:pPr algn="ctr">
                <a:lnSpc>
                  <a:spcPts val="3236"/>
                </a:lnSpc>
              </a:pPr>
              <a:endParaRPr/>
            </a:p>
          </p:txBody>
        </p:sp>
      </p:grpSp>
      <p:grpSp>
        <p:nvGrpSpPr>
          <p:cNvPr id="6" name="Group 6"/>
          <p:cNvGrpSpPr/>
          <p:nvPr/>
        </p:nvGrpSpPr>
        <p:grpSpPr>
          <a:xfrm>
            <a:off x="3673335" y="6755367"/>
            <a:ext cx="5790717" cy="3531633"/>
            <a:chOff x="0" y="0"/>
            <a:chExt cx="1525127" cy="930142"/>
          </a:xfrm>
        </p:grpSpPr>
        <p:sp>
          <p:nvSpPr>
            <p:cNvPr id="7" name="Freeform 7"/>
            <p:cNvSpPr/>
            <p:nvPr/>
          </p:nvSpPr>
          <p:spPr>
            <a:xfrm>
              <a:off x="0" y="0"/>
              <a:ext cx="1525127" cy="930142"/>
            </a:xfrm>
            <a:custGeom>
              <a:avLst/>
              <a:gdLst/>
              <a:ahLst/>
              <a:cxnLst/>
              <a:rect l="l" t="t" r="r" b="b"/>
              <a:pathLst>
                <a:path w="1525127" h="930142">
                  <a:moveTo>
                    <a:pt x="0" y="0"/>
                  </a:moveTo>
                  <a:lnTo>
                    <a:pt x="1525127" y="0"/>
                  </a:lnTo>
                  <a:lnTo>
                    <a:pt x="1525127" y="930142"/>
                  </a:lnTo>
                  <a:lnTo>
                    <a:pt x="0" y="930142"/>
                  </a:lnTo>
                  <a:close/>
                </a:path>
              </a:pathLst>
            </a:custGeom>
            <a:solidFill>
              <a:srgbClr val="387B92"/>
            </a:solidFill>
          </p:spPr>
          <p:txBody>
            <a:bodyPr/>
            <a:lstStyle/>
            <a:p>
              <a:endParaRPr lang="en-GB"/>
            </a:p>
          </p:txBody>
        </p:sp>
        <p:sp>
          <p:nvSpPr>
            <p:cNvPr id="8" name="TextBox 8"/>
            <p:cNvSpPr txBox="1"/>
            <p:nvPr/>
          </p:nvSpPr>
          <p:spPr>
            <a:xfrm>
              <a:off x="0" y="-47625"/>
              <a:ext cx="1525127" cy="977767"/>
            </a:xfrm>
            <a:prstGeom prst="rect">
              <a:avLst/>
            </a:prstGeom>
          </p:spPr>
          <p:txBody>
            <a:bodyPr lIns="50800" tIns="50800" rIns="50800" bIns="50800" rtlCol="0" anchor="ctr"/>
            <a:lstStyle/>
            <a:p>
              <a:pPr algn="ctr">
                <a:lnSpc>
                  <a:spcPts val="3236"/>
                </a:lnSpc>
              </a:pPr>
              <a:endParaRPr/>
            </a:p>
          </p:txBody>
        </p:sp>
      </p:grpSp>
      <p:grpSp>
        <p:nvGrpSpPr>
          <p:cNvPr id="9" name="Group 9"/>
          <p:cNvGrpSpPr/>
          <p:nvPr/>
        </p:nvGrpSpPr>
        <p:grpSpPr>
          <a:xfrm>
            <a:off x="0" y="3785006"/>
            <a:ext cx="8811171" cy="6501994"/>
            <a:chOff x="0" y="0"/>
            <a:chExt cx="1059616" cy="781919"/>
          </a:xfrm>
        </p:grpSpPr>
        <p:sp>
          <p:nvSpPr>
            <p:cNvPr id="10" name="Freeform 10"/>
            <p:cNvSpPr/>
            <p:nvPr/>
          </p:nvSpPr>
          <p:spPr>
            <a:xfrm>
              <a:off x="0" y="0"/>
              <a:ext cx="1059616" cy="781919"/>
            </a:xfrm>
            <a:custGeom>
              <a:avLst/>
              <a:gdLst/>
              <a:ahLst/>
              <a:cxnLst/>
              <a:rect l="l" t="t" r="r" b="b"/>
              <a:pathLst>
                <a:path w="1059616" h="781919">
                  <a:moveTo>
                    <a:pt x="0" y="0"/>
                  </a:moveTo>
                  <a:lnTo>
                    <a:pt x="1059616" y="0"/>
                  </a:lnTo>
                  <a:lnTo>
                    <a:pt x="1059616" y="781919"/>
                  </a:lnTo>
                  <a:lnTo>
                    <a:pt x="0" y="781919"/>
                  </a:lnTo>
                  <a:close/>
                </a:path>
              </a:pathLst>
            </a:custGeom>
            <a:blipFill>
              <a:blip r:embed="rId3"/>
              <a:stretch>
                <a:fillRect l="-8955" r="-22426"/>
              </a:stretch>
            </a:blipFill>
          </p:spPr>
          <p:txBody>
            <a:bodyPr/>
            <a:lstStyle/>
            <a:p>
              <a:endParaRPr lang="en-GB"/>
            </a:p>
          </p:txBody>
        </p:sp>
      </p:grpSp>
      <p:grpSp>
        <p:nvGrpSpPr>
          <p:cNvPr id="11" name="Group 11"/>
          <p:cNvGrpSpPr/>
          <p:nvPr/>
        </p:nvGrpSpPr>
        <p:grpSpPr>
          <a:xfrm>
            <a:off x="3579996" y="4419063"/>
            <a:ext cx="13679304" cy="4839237"/>
            <a:chOff x="0" y="0"/>
            <a:chExt cx="3602780" cy="1274531"/>
          </a:xfrm>
        </p:grpSpPr>
        <p:sp>
          <p:nvSpPr>
            <p:cNvPr id="12" name="Freeform 12"/>
            <p:cNvSpPr/>
            <p:nvPr/>
          </p:nvSpPr>
          <p:spPr>
            <a:xfrm>
              <a:off x="0" y="0"/>
              <a:ext cx="3602780" cy="1274532"/>
            </a:xfrm>
            <a:custGeom>
              <a:avLst/>
              <a:gdLst/>
              <a:ahLst/>
              <a:cxnLst/>
              <a:rect l="l" t="t" r="r" b="b"/>
              <a:pathLst>
                <a:path w="3602780" h="1274532">
                  <a:moveTo>
                    <a:pt x="0" y="0"/>
                  </a:moveTo>
                  <a:lnTo>
                    <a:pt x="3602780" y="0"/>
                  </a:lnTo>
                  <a:lnTo>
                    <a:pt x="3602780" y="1274532"/>
                  </a:lnTo>
                  <a:lnTo>
                    <a:pt x="0" y="1274532"/>
                  </a:lnTo>
                  <a:close/>
                </a:path>
              </a:pathLst>
            </a:custGeom>
            <a:solidFill>
              <a:srgbClr val="000000"/>
            </a:solidFill>
            <a:ln w="19050" cap="sq">
              <a:gradFill>
                <a:gsLst>
                  <a:gs pos="0">
                    <a:srgbClr val="387B92">
                      <a:alpha val="100000"/>
                    </a:srgbClr>
                  </a:gs>
                  <a:gs pos="100000">
                    <a:srgbClr val="BCD3FF">
                      <a:alpha val="0"/>
                    </a:srgbClr>
                  </a:gs>
                </a:gsLst>
                <a:lin ang="0"/>
              </a:gradFill>
              <a:prstDash val="solid"/>
              <a:miter/>
            </a:ln>
          </p:spPr>
          <p:txBody>
            <a:bodyPr/>
            <a:lstStyle/>
            <a:p>
              <a:endParaRPr lang="en-GB"/>
            </a:p>
          </p:txBody>
        </p:sp>
        <p:sp>
          <p:nvSpPr>
            <p:cNvPr id="13" name="TextBox 13"/>
            <p:cNvSpPr txBox="1"/>
            <p:nvPr/>
          </p:nvSpPr>
          <p:spPr>
            <a:xfrm>
              <a:off x="0" y="-47625"/>
              <a:ext cx="3602780" cy="1322156"/>
            </a:xfrm>
            <a:prstGeom prst="rect">
              <a:avLst/>
            </a:prstGeom>
          </p:spPr>
          <p:txBody>
            <a:bodyPr lIns="50800" tIns="50800" rIns="50800" bIns="50800" rtlCol="0" anchor="ctr"/>
            <a:lstStyle/>
            <a:p>
              <a:pPr algn="ctr">
                <a:lnSpc>
                  <a:spcPts val="3236"/>
                </a:lnSpc>
              </a:pPr>
              <a:endParaRPr/>
            </a:p>
          </p:txBody>
        </p:sp>
      </p:grpSp>
      <p:sp>
        <p:nvSpPr>
          <p:cNvPr id="14" name="Freeform 14"/>
          <p:cNvSpPr/>
          <p:nvPr/>
        </p:nvSpPr>
        <p:spPr>
          <a:xfrm>
            <a:off x="17259300" y="8831517"/>
            <a:ext cx="1755407" cy="853567"/>
          </a:xfrm>
          <a:custGeom>
            <a:avLst/>
            <a:gdLst/>
            <a:ahLst/>
            <a:cxnLst/>
            <a:rect l="l" t="t" r="r" b="b"/>
            <a:pathLst>
              <a:path w="1755407" h="853567">
                <a:moveTo>
                  <a:pt x="0" y="0"/>
                </a:moveTo>
                <a:lnTo>
                  <a:pt x="1755407" y="0"/>
                </a:lnTo>
                <a:lnTo>
                  <a:pt x="1755407" y="853566"/>
                </a:lnTo>
                <a:lnTo>
                  <a:pt x="0" y="8535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5" name="TextBox 15"/>
          <p:cNvSpPr txBox="1"/>
          <p:nvPr/>
        </p:nvSpPr>
        <p:spPr>
          <a:xfrm>
            <a:off x="276697" y="1979189"/>
            <a:ext cx="9773523" cy="1000604"/>
          </a:xfrm>
          <a:prstGeom prst="rect">
            <a:avLst/>
          </a:prstGeom>
        </p:spPr>
        <p:txBody>
          <a:bodyPr lIns="0" tIns="0" rIns="0" bIns="0" rtlCol="0" anchor="t">
            <a:spAutoFit/>
          </a:bodyPr>
          <a:lstStyle/>
          <a:p>
            <a:pPr algn="l">
              <a:lnSpc>
                <a:spcPts val="8148"/>
              </a:lnSpc>
              <a:spcBef>
                <a:spcPct val="0"/>
              </a:spcBef>
            </a:pPr>
            <a:r>
              <a:rPr lang="en-US" sz="5820" b="1">
                <a:solidFill>
                  <a:srgbClr val="FFFFFF"/>
                </a:solidFill>
                <a:latin typeface="Be Vietnam Ultra-Bold"/>
                <a:ea typeface="Be Vietnam Ultra-Bold"/>
                <a:cs typeface="Be Vietnam Ultra-Bold"/>
                <a:sym typeface="Be Vietnam Ultra-Bold"/>
              </a:rPr>
              <a:t>UNDERSTANDING DATASET</a:t>
            </a:r>
          </a:p>
        </p:txBody>
      </p:sp>
      <p:sp>
        <p:nvSpPr>
          <p:cNvPr id="16" name="TextBox 16"/>
          <p:cNvSpPr txBox="1"/>
          <p:nvPr/>
        </p:nvSpPr>
        <p:spPr>
          <a:xfrm>
            <a:off x="9890644" y="1587599"/>
            <a:ext cx="7368656" cy="2111077"/>
          </a:xfrm>
          <a:prstGeom prst="rect">
            <a:avLst/>
          </a:prstGeom>
        </p:spPr>
        <p:txBody>
          <a:bodyPr lIns="0" tIns="0" rIns="0" bIns="0" rtlCol="0" anchor="t">
            <a:spAutoFit/>
          </a:bodyPr>
          <a:lstStyle/>
          <a:p>
            <a:pPr algn="l">
              <a:lnSpc>
                <a:spcPts val="2816"/>
              </a:lnSpc>
              <a:spcBef>
                <a:spcPct val="0"/>
              </a:spcBef>
            </a:pPr>
            <a:r>
              <a:rPr lang="en-US" sz="2011">
                <a:solidFill>
                  <a:srgbClr val="FFFFFF"/>
                </a:solidFill>
                <a:latin typeface="Canva Sans"/>
                <a:ea typeface="Canva Sans"/>
                <a:cs typeface="Canva Sans"/>
                <a:sym typeface="Canva Sans"/>
              </a:rPr>
              <a:t>The dataset consists of online retail transactions including invoice numbers, products, quantities, unit prices, and customer IDs. Before analysis, we explored its structure and patterns to ensure quality insights. Several issues like cancellations, negative values, and data skewness were identified and handled appropriately.</a:t>
            </a:r>
          </a:p>
        </p:txBody>
      </p:sp>
      <p:sp>
        <p:nvSpPr>
          <p:cNvPr id="17" name="TextBox 17"/>
          <p:cNvSpPr txBox="1"/>
          <p:nvPr/>
        </p:nvSpPr>
        <p:spPr>
          <a:xfrm>
            <a:off x="4478429" y="5657927"/>
            <a:ext cx="5571790" cy="1130637"/>
          </a:xfrm>
          <a:prstGeom prst="rect">
            <a:avLst/>
          </a:prstGeom>
        </p:spPr>
        <p:txBody>
          <a:bodyPr lIns="0" tIns="0" rIns="0" bIns="0" rtlCol="0" anchor="t">
            <a:spAutoFit/>
          </a:bodyPr>
          <a:lstStyle/>
          <a:p>
            <a:pPr algn="l">
              <a:lnSpc>
                <a:spcPts val="2256"/>
              </a:lnSpc>
              <a:spcBef>
                <a:spcPct val="0"/>
              </a:spcBef>
            </a:pPr>
            <a:r>
              <a:rPr lang="en-US" sz="1611">
                <a:solidFill>
                  <a:srgbClr val="FFFFFF"/>
                </a:solidFill>
                <a:latin typeface="Canva Sans"/>
                <a:ea typeface="Canva Sans"/>
                <a:cs typeface="Canva Sans"/>
                <a:sym typeface="Canva Sans"/>
              </a:rPr>
              <a:t>Each row represents a transaction tied to a specific invoice, product description, quantity, and price. Some entries reflect purchases, while others are administrative or financial in nature.</a:t>
            </a:r>
          </a:p>
        </p:txBody>
      </p:sp>
      <p:sp>
        <p:nvSpPr>
          <p:cNvPr id="18" name="TextBox 18"/>
          <p:cNvSpPr txBox="1"/>
          <p:nvPr/>
        </p:nvSpPr>
        <p:spPr>
          <a:xfrm>
            <a:off x="10789077" y="5657927"/>
            <a:ext cx="5571790" cy="1130637"/>
          </a:xfrm>
          <a:prstGeom prst="rect">
            <a:avLst/>
          </a:prstGeom>
        </p:spPr>
        <p:txBody>
          <a:bodyPr lIns="0" tIns="0" rIns="0" bIns="0" rtlCol="0" anchor="t">
            <a:spAutoFit/>
          </a:bodyPr>
          <a:lstStyle/>
          <a:p>
            <a:pPr algn="l">
              <a:lnSpc>
                <a:spcPts val="2256"/>
              </a:lnSpc>
            </a:pPr>
            <a:r>
              <a:rPr lang="en-US" sz="1611">
                <a:solidFill>
                  <a:srgbClr val="FFFFFF"/>
                </a:solidFill>
                <a:latin typeface="Canva Sans"/>
                <a:ea typeface="Canva Sans"/>
                <a:cs typeface="Canva Sans"/>
                <a:sym typeface="Canva Sans"/>
              </a:rPr>
              <a:t>Invoices starting with ‘C’ typically indicate canceled orders. These often appear with negative quantities or prices, showing items that were returned or adjusted</a:t>
            </a:r>
          </a:p>
          <a:p>
            <a:pPr algn="l">
              <a:lnSpc>
                <a:spcPts val="2256"/>
              </a:lnSpc>
              <a:spcBef>
                <a:spcPct val="0"/>
              </a:spcBef>
            </a:pPr>
            <a:r>
              <a:rPr lang="en-US" sz="1611">
                <a:solidFill>
                  <a:srgbClr val="FFFFFF"/>
                </a:solidFill>
                <a:latin typeface="Canva Sans"/>
                <a:ea typeface="Canva Sans"/>
                <a:cs typeface="Canva Sans"/>
                <a:sym typeface="Canva Sans"/>
              </a:rPr>
              <a:t>(1.71% of the data )</a:t>
            </a:r>
          </a:p>
        </p:txBody>
      </p:sp>
      <p:sp>
        <p:nvSpPr>
          <p:cNvPr id="19" name="TextBox 19"/>
          <p:cNvSpPr txBox="1"/>
          <p:nvPr/>
        </p:nvSpPr>
        <p:spPr>
          <a:xfrm>
            <a:off x="4478429" y="7712246"/>
            <a:ext cx="5571790" cy="1416387"/>
          </a:xfrm>
          <a:prstGeom prst="rect">
            <a:avLst/>
          </a:prstGeom>
        </p:spPr>
        <p:txBody>
          <a:bodyPr lIns="0" tIns="0" rIns="0" bIns="0" rtlCol="0" anchor="t">
            <a:spAutoFit/>
          </a:bodyPr>
          <a:lstStyle/>
          <a:p>
            <a:pPr algn="l">
              <a:lnSpc>
                <a:spcPts val="2256"/>
              </a:lnSpc>
              <a:spcBef>
                <a:spcPct val="0"/>
              </a:spcBef>
            </a:pPr>
            <a:r>
              <a:rPr lang="en-US" sz="1611">
                <a:solidFill>
                  <a:srgbClr val="FFFFFF"/>
                </a:solidFill>
                <a:latin typeface="Canva Sans"/>
                <a:ea typeface="Canva Sans"/>
                <a:cs typeface="Canva Sans"/>
                <a:sym typeface="Canva Sans"/>
              </a:rPr>
              <a:t>Some descriptions, such as "POSTAGE", "DISCOUNT", "SAMPLES", or "BANK CHARGES", represent logistics or financial adjustments rather than actual product purchases. These entries serve important back-office or shipping purposes.</a:t>
            </a:r>
          </a:p>
        </p:txBody>
      </p:sp>
      <p:sp>
        <p:nvSpPr>
          <p:cNvPr id="20" name="TextBox 20"/>
          <p:cNvSpPr txBox="1"/>
          <p:nvPr/>
        </p:nvSpPr>
        <p:spPr>
          <a:xfrm>
            <a:off x="10789077" y="7712246"/>
            <a:ext cx="5571790" cy="1416387"/>
          </a:xfrm>
          <a:prstGeom prst="rect">
            <a:avLst/>
          </a:prstGeom>
        </p:spPr>
        <p:txBody>
          <a:bodyPr lIns="0" tIns="0" rIns="0" bIns="0" rtlCol="0" anchor="t">
            <a:spAutoFit/>
          </a:bodyPr>
          <a:lstStyle/>
          <a:p>
            <a:pPr algn="l">
              <a:lnSpc>
                <a:spcPts val="2256"/>
              </a:lnSpc>
              <a:spcBef>
                <a:spcPct val="0"/>
              </a:spcBef>
            </a:pPr>
            <a:r>
              <a:rPr lang="en-US" sz="1611">
                <a:solidFill>
                  <a:srgbClr val="FFFFFF"/>
                </a:solidFill>
                <a:latin typeface="Canva Sans"/>
                <a:ea typeface="Canva Sans"/>
                <a:cs typeface="Canva Sans"/>
                <a:sym typeface="Canva Sans"/>
              </a:rPr>
              <a:t>Numerical fields like Unit price and Quantity show right-skewed distributions, meaning most customers make modest purchases while a few contribute to large values. This reflects the typical imbalance found in real-world transaction data.</a:t>
            </a:r>
          </a:p>
        </p:txBody>
      </p:sp>
      <p:sp>
        <p:nvSpPr>
          <p:cNvPr id="21" name="TextBox 21"/>
          <p:cNvSpPr txBox="1"/>
          <p:nvPr/>
        </p:nvSpPr>
        <p:spPr>
          <a:xfrm>
            <a:off x="4478429" y="5072605"/>
            <a:ext cx="3759302" cy="398483"/>
          </a:xfrm>
          <a:prstGeom prst="rect">
            <a:avLst/>
          </a:prstGeom>
        </p:spPr>
        <p:txBody>
          <a:bodyPr lIns="0" tIns="0" rIns="0" bIns="0" rtlCol="0" anchor="t">
            <a:spAutoFit/>
          </a:bodyPr>
          <a:lstStyle/>
          <a:p>
            <a:pPr algn="l">
              <a:lnSpc>
                <a:spcPts val="3236"/>
              </a:lnSpc>
              <a:spcBef>
                <a:spcPct val="0"/>
              </a:spcBef>
            </a:pPr>
            <a:r>
              <a:rPr lang="en-US" sz="2311" b="1">
                <a:solidFill>
                  <a:srgbClr val="6BD6FA"/>
                </a:solidFill>
                <a:latin typeface="Canva Sans Bold"/>
                <a:ea typeface="Canva Sans Bold"/>
                <a:cs typeface="Canva Sans Bold"/>
                <a:sym typeface="Canva Sans Bold"/>
              </a:rPr>
              <a:t>Data Structure </a:t>
            </a:r>
          </a:p>
        </p:txBody>
      </p:sp>
      <p:sp>
        <p:nvSpPr>
          <p:cNvPr id="22" name="TextBox 22"/>
          <p:cNvSpPr txBox="1"/>
          <p:nvPr/>
        </p:nvSpPr>
        <p:spPr>
          <a:xfrm>
            <a:off x="10789077" y="5082130"/>
            <a:ext cx="4563655" cy="369565"/>
          </a:xfrm>
          <a:prstGeom prst="rect">
            <a:avLst/>
          </a:prstGeom>
        </p:spPr>
        <p:txBody>
          <a:bodyPr lIns="0" tIns="0" rIns="0" bIns="0" rtlCol="0" anchor="t">
            <a:spAutoFit/>
          </a:bodyPr>
          <a:lstStyle/>
          <a:p>
            <a:pPr algn="l">
              <a:lnSpc>
                <a:spcPts val="3057"/>
              </a:lnSpc>
              <a:spcBef>
                <a:spcPct val="0"/>
              </a:spcBef>
            </a:pPr>
            <a:r>
              <a:rPr lang="en-US" sz="2183" b="1">
                <a:solidFill>
                  <a:srgbClr val="6BD6FA"/>
                </a:solidFill>
                <a:latin typeface="Canva Sans Bold"/>
                <a:ea typeface="Canva Sans Bold"/>
                <a:cs typeface="Canva Sans Bold"/>
                <a:sym typeface="Canva Sans Bold"/>
              </a:rPr>
              <a:t>Cancellations &amp; Negative Values</a:t>
            </a:r>
          </a:p>
        </p:txBody>
      </p:sp>
      <p:sp>
        <p:nvSpPr>
          <p:cNvPr id="23" name="TextBox 23"/>
          <p:cNvSpPr txBox="1"/>
          <p:nvPr/>
        </p:nvSpPr>
        <p:spPr>
          <a:xfrm>
            <a:off x="4478429" y="7126924"/>
            <a:ext cx="4985623" cy="398483"/>
          </a:xfrm>
          <a:prstGeom prst="rect">
            <a:avLst/>
          </a:prstGeom>
        </p:spPr>
        <p:txBody>
          <a:bodyPr lIns="0" tIns="0" rIns="0" bIns="0" rtlCol="0" anchor="t">
            <a:spAutoFit/>
          </a:bodyPr>
          <a:lstStyle/>
          <a:p>
            <a:pPr algn="l">
              <a:lnSpc>
                <a:spcPts val="3236"/>
              </a:lnSpc>
              <a:spcBef>
                <a:spcPct val="0"/>
              </a:spcBef>
            </a:pPr>
            <a:r>
              <a:rPr lang="en-US" sz="2311" b="1">
                <a:solidFill>
                  <a:srgbClr val="6BD6FA"/>
                </a:solidFill>
                <a:latin typeface="Canva Sans Bold"/>
                <a:ea typeface="Canva Sans Bold"/>
                <a:cs typeface="Canva Sans Bold"/>
                <a:sym typeface="Canva Sans Bold"/>
              </a:rPr>
              <a:t> Non-Product Entries</a:t>
            </a:r>
          </a:p>
        </p:txBody>
      </p:sp>
      <p:sp>
        <p:nvSpPr>
          <p:cNvPr id="24" name="TextBox 24"/>
          <p:cNvSpPr txBox="1"/>
          <p:nvPr/>
        </p:nvSpPr>
        <p:spPr>
          <a:xfrm>
            <a:off x="10789077" y="7126924"/>
            <a:ext cx="5417134" cy="398483"/>
          </a:xfrm>
          <a:prstGeom prst="rect">
            <a:avLst/>
          </a:prstGeom>
        </p:spPr>
        <p:txBody>
          <a:bodyPr lIns="0" tIns="0" rIns="0" bIns="0" rtlCol="0" anchor="t">
            <a:spAutoFit/>
          </a:bodyPr>
          <a:lstStyle/>
          <a:p>
            <a:pPr algn="l">
              <a:lnSpc>
                <a:spcPts val="3236"/>
              </a:lnSpc>
              <a:spcBef>
                <a:spcPct val="0"/>
              </a:spcBef>
            </a:pPr>
            <a:r>
              <a:rPr lang="en-US" sz="2311" b="1">
                <a:solidFill>
                  <a:srgbClr val="6BD6FA"/>
                </a:solidFill>
                <a:latin typeface="Canva Sans Bold"/>
                <a:ea typeface="Canva Sans Bold"/>
                <a:cs typeface="Canva Sans Bold"/>
                <a:sym typeface="Canva Sans Bold"/>
              </a:rPr>
              <a:t>Data Skewness</a:t>
            </a: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5555" b="-5555"/>
            </a:stretch>
          </a:blipFill>
        </p:spPr>
        <p:txBody>
          <a:bodyPr/>
          <a:lstStyle/>
          <a:p>
            <a:endParaRPr lang="en-GB"/>
          </a:p>
        </p:txBody>
      </p:sp>
      <p:grpSp>
        <p:nvGrpSpPr>
          <p:cNvPr id="3" name="Group 3"/>
          <p:cNvGrpSpPr/>
          <p:nvPr/>
        </p:nvGrpSpPr>
        <p:grpSpPr>
          <a:xfrm>
            <a:off x="0" y="0"/>
            <a:ext cx="15091192" cy="10287000"/>
            <a:chOff x="0" y="0"/>
            <a:chExt cx="3974635" cy="2709333"/>
          </a:xfrm>
        </p:grpSpPr>
        <p:sp>
          <p:nvSpPr>
            <p:cNvPr id="4" name="Freeform 4"/>
            <p:cNvSpPr/>
            <p:nvPr/>
          </p:nvSpPr>
          <p:spPr>
            <a:xfrm>
              <a:off x="0" y="0"/>
              <a:ext cx="3974635" cy="2709333"/>
            </a:xfrm>
            <a:custGeom>
              <a:avLst/>
              <a:gdLst/>
              <a:ahLst/>
              <a:cxnLst/>
              <a:rect l="l" t="t" r="r" b="b"/>
              <a:pathLst>
                <a:path w="3974635" h="2709333">
                  <a:moveTo>
                    <a:pt x="0" y="0"/>
                  </a:moveTo>
                  <a:lnTo>
                    <a:pt x="3974635" y="0"/>
                  </a:lnTo>
                  <a:lnTo>
                    <a:pt x="3974635" y="2709333"/>
                  </a:lnTo>
                  <a:lnTo>
                    <a:pt x="0" y="2709333"/>
                  </a:lnTo>
                  <a:close/>
                </a:path>
              </a:pathLst>
            </a:custGeom>
            <a:gradFill rotWithShape="1">
              <a:gsLst>
                <a:gs pos="0">
                  <a:srgbClr val="000000">
                    <a:alpha val="100000"/>
                  </a:srgbClr>
                </a:gs>
                <a:gs pos="100000">
                  <a:srgbClr val="000000">
                    <a:alpha val="0"/>
                  </a:srgbClr>
                </a:gs>
              </a:gsLst>
              <a:lin ang="0"/>
            </a:gradFill>
          </p:spPr>
          <p:txBody>
            <a:bodyPr/>
            <a:lstStyle/>
            <a:p>
              <a:endParaRPr lang="en-GB"/>
            </a:p>
          </p:txBody>
        </p:sp>
        <p:sp>
          <p:nvSpPr>
            <p:cNvPr id="5" name="TextBox 5"/>
            <p:cNvSpPr txBox="1"/>
            <p:nvPr/>
          </p:nvSpPr>
          <p:spPr>
            <a:xfrm>
              <a:off x="0" y="-47625"/>
              <a:ext cx="3974635" cy="2756958"/>
            </a:xfrm>
            <a:prstGeom prst="rect">
              <a:avLst/>
            </a:prstGeom>
          </p:spPr>
          <p:txBody>
            <a:bodyPr lIns="50800" tIns="50800" rIns="50800" bIns="50800" rtlCol="0" anchor="ctr"/>
            <a:lstStyle/>
            <a:p>
              <a:pPr algn="ctr">
                <a:lnSpc>
                  <a:spcPts val="3236"/>
                </a:lnSpc>
              </a:pPr>
              <a:endParaRPr/>
            </a:p>
          </p:txBody>
        </p:sp>
      </p:grpSp>
      <p:sp>
        <p:nvSpPr>
          <p:cNvPr id="6" name="Freeform 6"/>
          <p:cNvSpPr/>
          <p:nvPr/>
        </p:nvSpPr>
        <p:spPr>
          <a:xfrm>
            <a:off x="1028700" y="4573353"/>
            <a:ext cx="279114" cy="279114"/>
          </a:xfrm>
          <a:custGeom>
            <a:avLst/>
            <a:gdLst/>
            <a:ahLst/>
            <a:cxnLst/>
            <a:rect l="l" t="t" r="r" b="b"/>
            <a:pathLst>
              <a:path w="279114" h="279114">
                <a:moveTo>
                  <a:pt x="0" y="0"/>
                </a:moveTo>
                <a:lnTo>
                  <a:pt x="279114" y="0"/>
                </a:lnTo>
                <a:lnTo>
                  <a:pt x="279114" y="279114"/>
                </a:lnTo>
                <a:lnTo>
                  <a:pt x="0" y="2791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7" name="Freeform 7"/>
          <p:cNvSpPr/>
          <p:nvPr/>
        </p:nvSpPr>
        <p:spPr>
          <a:xfrm>
            <a:off x="1028700" y="7340088"/>
            <a:ext cx="279114" cy="279114"/>
          </a:xfrm>
          <a:custGeom>
            <a:avLst/>
            <a:gdLst/>
            <a:ahLst/>
            <a:cxnLst/>
            <a:rect l="l" t="t" r="r" b="b"/>
            <a:pathLst>
              <a:path w="279114" h="279114">
                <a:moveTo>
                  <a:pt x="0" y="0"/>
                </a:moveTo>
                <a:lnTo>
                  <a:pt x="279114" y="0"/>
                </a:lnTo>
                <a:lnTo>
                  <a:pt x="279114" y="279114"/>
                </a:lnTo>
                <a:lnTo>
                  <a:pt x="0" y="2791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8" name="Freeform 8"/>
          <p:cNvSpPr/>
          <p:nvPr/>
        </p:nvSpPr>
        <p:spPr>
          <a:xfrm>
            <a:off x="5698439" y="4573353"/>
            <a:ext cx="279114" cy="279114"/>
          </a:xfrm>
          <a:custGeom>
            <a:avLst/>
            <a:gdLst/>
            <a:ahLst/>
            <a:cxnLst/>
            <a:rect l="l" t="t" r="r" b="b"/>
            <a:pathLst>
              <a:path w="279114" h="279114">
                <a:moveTo>
                  <a:pt x="0" y="0"/>
                </a:moveTo>
                <a:lnTo>
                  <a:pt x="279114" y="0"/>
                </a:lnTo>
                <a:lnTo>
                  <a:pt x="279114" y="279114"/>
                </a:lnTo>
                <a:lnTo>
                  <a:pt x="0" y="2791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9" name="Freeform 9"/>
          <p:cNvSpPr/>
          <p:nvPr/>
        </p:nvSpPr>
        <p:spPr>
          <a:xfrm>
            <a:off x="5698439" y="7340088"/>
            <a:ext cx="279114" cy="279114"/>
          </a:xfrm>
          <a:custGeom>
            <a:avLst/>
            <a:gdLst/>
            <a:ahLst/>
            <a:cxnLst/>
            <a:rect l="l" t="t" r="r" b="b"/>
            <a:pathLst>
              <a:path w="279114" h="279114">
                <a:moveTo>
                  <a:pt x="0" y="0"/>
                </a:moveTo>
                <a:lnTo>
                  <a:pt x="279114" y="0"/>
                </a:lnTo>
                <a:lnTo>
                  <a:pt x="279114" y="279114"/>
                </a:lnTo>
                <a:lnTo>
                  <a:pt x="0" y="2791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10" name="Group 10"/>
          <p:cNvGrpSpPr/>
          <p:nvPr/>
        </p:nvGrpSpPr>
        <p:grpSpPr>
          <a:xfrm>
            <a:off x="12497283" y="5726667"/>
            <a:ext cx="5790717" cy="3531633"/>
            <a:chOff x="0" y="0"/>
            <a:chExt cx="1525127" cy="930142"/>
          </a:xfrm>
        </p:grpSpPr>
        <p:sp>
          <p:nvSpPr>
            <p:cNvPr id="11" name="Freeform 11"/>
            <p:cNvSpPr/>
            <p:nvPr/>
          </p:nvSpPr>
          <p:spPr>
            <a:xfrm>
              <a:off x="0" y="0"/>
              <a:ext cx="1525127" cy="930142"/>
            </a:xfrm>
            <a:custGeom>
              <a:avLst/>
              <a:gdLst/>
              <a:ahLst/>
              <a:cxnLst/>
              <a:rect l="l" t="t" r="r" b="b"/>
              <a:pathLst>
                <a:path w="1525127" h="930142">
                  <a:moveTo>
                    <a:pt x="0" y="0"/>
                  </a:moveTo>
                  <a:lnTo>
                    <a:pt x="1525127" y="0"/>
                  </a:lnTo>
                  <a:lnTo>
                    <a:pt x="1525127" y="930142"/>
                  </a:lnTo>
                  <a:lnTo>
                    <a:pt x="0" y="930142"/>
                  </a:lnTo>
                  <a:close/>
                </a:path>
              </a:pathLst>
            </a:custGeom>
            <a:solidFill>
              <a:srgbClr val="387B92"/>
            </a:solidFill>
          </p:spPr>
          <p:txBody>
            <a:bodyPr/>
            <a:lstStyle/>
            <a:p>
              <a:endParaRPr lang="en-GB"/>
            </a:p>
          </p:txBody>
        </p:sp>
        <p:sp>
          <p:nvSpPr>
            <p:cNvPr id="12" name="TextBox 12"/>
            <p:cNvSpPr txBox="1"/>
            <p:nvPr/>
          </p:nvSpPr>
          <p:spPr>
            <a:xfrm>
              <a:off x="0" y="-47625"/>
              <a:ext cx="1525127" cy="977767"/>
            </a:xfrm>
            <a:prstGeom prst="rect">
              <a:avLst/>
            </a:prstGeom>
          </p:spPr>
          <p:txBody>
            <a:bodyPr lIns="50800" tIns="50800" rIns="50800" bIns="50800" rtlCol="0" anchor="ctr"/>
            <a:lstStyle/>
            <a:p>
              <a:pPr algn="ctr">
                <a:lnSpc>
                  <a:spcPts val="3236"/>
                </a:lnSpc>
              </a:pPr>
              <a:endParaRPr/>
            </a:p>
          </p:txBody>
        </p:sp>
      </p:grpSp>
      <p:grpSp>
        <p:nvGrpSpPr>
          <p:cNvPr id="13" name="Group 13"/>
          <p:cNvGrpSpPr/>
          <p:nvPr/>
        </p:nvGrpSpPr>
        <p:grpSpPr>
          <a:xfrm>
            <a:off x="10721236" y="5305483"/>
            <a:ext cx="7566764" cy="4981517"/>
            <a:chOff x="0" y="0"/>
            <a:chExt cx="909966" cy="599069"/>
          </a:xfrm>
        </p:grpSpPr>
        <p:sp>
          <p:nvSpPr>
            <p:cNvPr id="14" name="Freeform 14"/>
            <p:cNvSpPr/>
            <p:nvPr/>
          </p:nvSpPr>
          <p:spPr>
            <a:xfrm>
              <a:off x="0" y="0"/>
              <a:ext cx="909966" cy="599069"/>
            </a:xfrm>
            <a:custGeom>
              <a:avLst/>
              <a:gdLst/>
              <a:ahLst/>
              <a:cxnLst/>
              <a:rect l="l" t="t" r="r" b="b"/>
              <a:pathLst>
                <a:path w="909966" h="599069">
                  <a:moveTo>
                    <a:pt x="0" y="0"/>
                  </a:moveTo>
                  <a:lnTo>
                    <a:pt x="909966" y="0"/>
                  </a:lnTo>
                  <a:lnTo>
                    <a:pt x="909966" y="599069"/>
                  </a:lnTo>
                  <a:lnTo>
                    <a:pt x="0" y="599069"/>
                  </a:lnTo>
                  <a:close/>
                </a:path>
              </a:pathLst>
            </a:custGeom>
            <a:blipFill>
              <a:blip r:embed="rId5"/>
              <a:stretch>
                <a:fillRect l="-172" r="-172"/>
              </a:stretch>
            </a:blipFill>
          </p:spPr>
          <p:txBody>
            <a:bodyPr/>
            <a:lstStyle/>
            <a:p>
              <a:endParaRPr lang="en-GB"/>
            </a:p>
          </p:txBody>
        </p:sp>
      </p:grpSp>
      <p:grpSp>
        <p:nvGrpSpPr>
          <p:cNvPr id="15" name="Group 15"/>
          <p:cNvGrpSpPr/>
          <p:nvPr/>
        </p:nvGrpSpPr>
        <p:grpSpPr>
          <a:xfrm>
            <a:off x="-19502" y="367905"/>
            <a:ext cx="5790717" cy="3531633"/>
            <a:chOff x="0" y="0"/>
            <a:chExt cx="1525127" cy="930142"/>
          </a:xfrm>
        </p:grpSpPr>
        <p:sp>
          <p:nvSpPr>
            <p:cNvPr id="16" name="Freeform 16"/>
            <p:cNvSpPr/>
            <p:nvPr/>
          </p:nvSpPr>
          <p:spPr>
            <a:xfrm>
              <a:off x="0" y="0"/>
              <a:ext cx="1525127" cy="930142"/>
            </a:xfrm>
            <a:custGeom>
              <a:avLst/>
              <a:gdLst/>
              <a:ahLst/>
              <a:cxnLst/>
              <a:rect l="l" t="t" r="r" b="b"/>
              <a:pathLst>
                <a:path w="1525127" h="930142">
                  <a:moveTo>
                    <a:pt x="0" y="0"/>
                  </a:moveTo>
                  <a:lnTo>
                    <a:pt x="1525127" y="0"/>
                  </a:lnTo>
                  <a:lnTo>
                    <a:pt x="1525127" y="930142"/>
                  </a:lnTo>
                  <a:lnTo>
                    <a:pt x="0" y="930142"/>
                  </a:lnTo>
                  <a:close/>
                </a:path>
              </a:pathLst>
            </a:custGeom>
            <a:solidFill>
              <a:srgbClr val="387B92"/>
            </a:solidFill>
          </p:spPr>
          <p:txBody>
            <a:bodyPr/>
            <a:lstStyle/>
            <a:p>
              <a:endParaRPr lang="en-GB"/>
            </a:p>
          </p:txBody>
        </p:sp>
        <p:sp>
          <p:nvSpPr>
            <p:cNvPr id="17" name="TextBox 17"/>
            <p:cNvSpPr txBox="1"/>
            <p:nvPr/>
          </p:nvSpPr>
          <p:spPr>
            <a:xfrm>
              <a:off x="0" y="-47625"/>
              <a:ext cx="1525127" cy="977767"/>
            </a:xfrm>
            <a:prstGeom prst="rect">
              <a:avLst/>
            </a:prstGeom>
          </p:spPr>
          <p:txBody>
            <a:bodyPr lIns="50800" tIns="50800" rIns="50800" bIns="50800" rtlCol="0" anchor="ctr"/>
            <a:lstStyle/>
            <a:p>
              <a:pPr algn="ctr">
                <a:lnSpc>
                  <a:spcPts val="3236"/>
                </a:lnSpc>
              </a:pPr>
              <a:endParaRPr/>
            </a:p>
          </p:txBody>
        </p:sp>
      </p:grpSp>
      <p:grpSp>
        <p:nvGrpSpPr>
          <p:cNvPr id="18" name="Group 18"/>
          <p:cNvGrpSpPr/>
          <p:nvPr/>
        </p:nvGrpSpPr>
        <p:grpSpPr>
          <a:xfrm>
            <a:off x="0" y="0"/>
            <a:ext cx="9392753" cy="3460020"/>
            <a:chOff x="0" y="0"/>
            <a:chExt cx="1129556" cy="416096"/>
          </a:xfrm>
        </p:grpSpPr>
        <p:sp>
          <p:nvSpPr>
            <p:cNvPr id="19" name="Freeform 19"/>
            <p:cNvSpPr/>
            <p:nvPr/>
          </p:nvSpPr>
          <p:spPr>
            <a:xfrm>
              <a:off x="0" y="0"/>
              <a:ext cx="1129556" cy="416096"/>
            </a:xfrm>
            <a:custGeom>
              <a:avLst/>
              <a:gdLst/>
              <a:ahLst/>
              <a:cxnLst/>
              <a:rect l="l" t="t" r="r" b="b"/>
              <a:pathLst>
                <a:path w="1129556" h="416096">
                  <a:moveTo>
                    <a:pt x="0" y="0"/>
                  </a:moveTo>
                  <a:lnTo>
                    <a:pt x="1129556" y="0"/>
                  </a:lnTo>
                  <a:lnTo>
                    <a:pt x="1129556" y="416096"/>
                  </a:lnTo>
                  <a:lnTo>
                    <a:pt x="0" y="416096"/>
                  </a:lnTo>
                  <a:close/>
                </a:path>
              </a:pathLst>
            </a:custGeom>
            <a:blipFill>
              <a:blip r:embed="rId6"/>
              <a:stretch>
                <a:fillRect t="-16000" b="-15999"/>
              </a:stretch>
            </a:blipFill>
          </p:spPr>
          <p:txBody>
            <a:bodyPr/>
            <a:lstStyle/>
            <a:p>
              <a:endParaRPr lang="en-GB"/>
            </a:p>
          </p:txBody>
        </p:sp>
      </p:grpSp>
      <p:sp>
        <p:nvSpPr>
          <p:cNvPr id="20" name="TextBox 20"/>
          <p:cNvSpPr txBox="1"/>
          <p:nvPr/>
        </p:nvSpPr>
        <p:spPr>
          <a:xfrm>
            <a:off x="10721236" y="1133118"/>
            <a:ext cx="7342142" cy="1000604"/>
          </a:xfrm>
          <a:prstGeom prst="rect">
            <a:avLst/>
          </a:prstGeom>
        </p:spPr>
        <p:txBody>
          <a:bodyPr lIns="0" tIns="0" rIns="0" bIns="0" rtlCol="0" anchor="t">
            <a:spAutoFit/>
          </a:bodyPr>
          <a:lstStyle/>
          <a:p>
            <a:pPr algn="l">
              <a:lnSpc>
                <a:spcPts val="8148"/>
              </a:lnSpc>
              <a:spcBef>
                <a:spcPct val="0"/>
              </a:spcBef>
            </a:pPr>
            <a:r>
              <a:rPr lang="en-US" sz="5820" b="1">
                <a:solidFill>
                  <a:srgbClr val="FFFFFF"/>
                </a:solidFill>
                <a:latin typeface="Be Vietnam Ultra-Bold"/>
                <a:ea typeface="Be Vietnam Ultra-Bold"/>
                <a:cs typeface="Be Vietnam Ultra-Bold"/>
                <a:sym typeface="Be Vietnam Ultra-Bold"/>
              </a:rPr>
              <a:t>DATA CLEANING</a:t>
            </a:r>
          </a:p>
        </p:txBody>
      </p:sp>
      <p:sp>
        <p:nvSpPr>
          <p:cNvPr id="21" name="TextBox 21"/>
          <p:cNvSpPr txBox="1"/>
          <p:nvPr/>
        </p:nvSpPr>
        <p:spPr>
          <a:xfrm>
            <a:off x="10721236" y="2659315"/>
            <a:ext cx="6538064" cy="2463502"/>
          </a:xfrm>
          <a:prstGeom prst="rect">
            <a:avLst/>
          </a:prstGeom>
        </p:spPr>
        <p:txBody>
          <a:bodyPr lIns="0" tIns="0" rIns="0" bIns="0" rtlCol="0" anchor="t">
            <a:spAutoFit/>
          </a:bodyPr>
          <a:lstStyle/>
          <a:p>
            <a:pPr algn="l">
              <a:lnSpc>
                <a:spcPts val="2816"/>
              </a:lnSpc>
              <a:spcBef>
                <a:spcPct val="0"/>
              </a:spcBef>
            </a:pPr>
            <a:r>
              <a:rPr lang="en-US" sz="2011">
                <a:solidFill>
                  <a:srgbClr val="FFFFFF"/>
                </a:solidFill>
                <a:latin typeface="Canva Sans"/>
                <a:ea typeface="Canva Sans"/>
                <a:cs typeface="Canva Sans"/>
                <a:sym typeface="Canva Sans"/>
              </a:rPr>
              <a:t>Before performing clustering and customer segmentation, we applied multiple cleaning steps to improve data quality. This included handling missing values, excluding administrative records, filtering invalid transactions, and applying transformation to reduce skewness — all aiming to reflect true purchasing behavior.</a:t>
            </a:r>
          </a:p>
        </p:txBody>
      </p:sp>
      <p:sp>
        <p:nvSpPr>
          <p:cNvPr id="22" name="TextBox 22"/>
          <p:cNvSpPr txBox="1"/>
          <p:nvPr/>
        </p:nvSpPr>
        <p:spPr>
          <a:xfrm>
            <a:off x="1028700" y="5075178"/>
            <a:ext cx="3694313" cy="2273637"/>
          </a:xfrm>
          <a:prstGeom prst="rect">
            <a:avLst/>
          </a:prstGeom>
        </p:spPr>
        <p:txBody>
          <a:bodyPr lIns="0" tIns="0" rIns="0" bIns="0" rtlCol="0" anchor="t">
            <a:spAutoFit/>
          </a:bodyPr>
          <a:lstStyle/>
          <a:p>
            <a:pPr algn="l">
              <a:lnSpc>
                <a:spcPts val="2256"/>
              </a:lnSpc>
            </a:pPr>
            <a:r>
              <a:rPr lang="en-US" sz="1611">
                <a:solidFill>
                  <a:srgbClr val="FFFFFF"/>
                </a:solidFill>
                <a:latin typeface="Canva Sans"/>
                <a:ea typeface="Canva Sans"/>
                <a:cs typeface="Canva Sans"/>
                <a:sym typeface="Canva Sans"/>
              </a:rPr>
              <a:t>Removed rows with missing CustomerID or Description, as they’re essential for identifying unique customers and product behaviors, and dropped transactions with Quantity ≤ 0 or UnitPrice ≤ 0 </a:t>
            </a:r>
          </a:p>
          <a:p>
            <a:pPr algn="l">
              <a:lnSpc>
                <a:spcPts val="2256"/>
              </a:lnSpc>
            </a:pPr>
            <a:endParaRPr lang="en-US" sz="1611">
              <a:solidFill>
                <a:srgbClr val="FFFFFF"/>
              </a:solidFill>
              <a:latin typeface="Canva Sans"/>
              <a:ea typeface="Canva Sans"/>
              <a:cs typeface="Canva Sans"/>
              <a:sym typeface="Canva Sans"/>
            </a:endParaRPr>
          </a:p>
          <a:p>
            <a:pPr algn="l">
              <a:lnSpc>
                <a:spcPts val="2256"/>
              </a:lnSpc>
              <a:spcBef>
                <a:spcPct val="0"/>
              </a:spcBef>
            </a:pPr>
            <a:endParaRPr lang="en-US" sz="1611">
              <a:solidFill>
                <a:srgbClr val="FFFFFF"/>
              </a:solidFill>
              <a:latin typeface="Canva Sans"/>
              <a:ea typeface="Canva Sans"/>
              <a:cs typeface="Canva Sans"/>
              <a:sym typeface="Canva Sans"/>
            </a:endParaRPr>
          </a:p>
        </p:txBody>
      </p:sp>
      <p:sp>
        <p:nvSpPr>
          <p:cNvPr id="23" name="TextBox 23"/>
          <p:cNvSpPr txBox="1"/>
          <p:nvPr/>
        </p:nvSpPr>
        <p:spPr>
          <a:xfrm>
            <a:off x="1028700" y="7841913"/>
            <a:ext cx="3694313" cy="1702137"/>
          </a:xfrm>
          <a:prstGeom prst="rect">
            <a:avLst/>
          </a:prstGeom>
        </p:spPr>
        <p:txBody>
          <a:bodyPr lIns="0" tIns="0" rIns="0" bIns="0" rtlCol="0" anchor="t">
            <a:spAutoFit/>
          </a:bodyPr>
          <a:lstStyle/>
          <a:p>
            <a:pPr algn="l">
              <a:lnSpc>
                <a:spcPts val="2256"/>
              </a:lnSpc>
            </a:pPr>
            <a:r>
              <a:rPr lang="en-US" sz="1611">
                <a:solidFill>
                  <a:srgbClr val="FFFFFF"/>
                </a:solidFill>
                <a:latin typeface="Canva Sans"/>
                <a:ea typeface="Canva Sans"/>
                <a:cs typeface="Canva Sans"/>
                <a:sym typeface="Canva Sans"/>
              </a:rPr>
              <a:t>Dropped invoices with IDs starting with 'C', indicating cancelled or returned items. These typically include negative quantities or prices and distort behavior patterns.</a:t>
            </a:r>
          </a:p>
          <a:p>
            <a:pPr algn="l">
              <a:lnSpc>
                <a:spcPts val="2256"/>
              </a:lnSpc>
              <a:spcBef>
                <a:spcPct val="0"/>
              </a:spcBef>
            </a:pPr>
            <a:endParaRPr lang="en-US" sz="1611">
              <a:solidFill>
                <a:srgbClr val="FFFFFF"/>
              </a:solidFill>
              <a:latin typeface="Canva Sans"/>
              <a:ea typeface="Canva Sans"/>
              <a:cs typeface="Canva Sans"/>
              <a:sym typeface="Canva Sans"/>
            </a:endParaRPr>
          </a:p>
        </p:txBody>
      </p:sp>
      <p:sp>
        <p:nvSpPr>
          <p:cNvPr id="24" name="TextBox 24"/>
          <p:cNvSpPr txBox="1"/>
          <p:nvPr/>
        </p:nvSpPr>
        <p:spPr>
          <a:xfrm>
            <a:off x="5698439" y="5075178"/>
            <a:ext cx="3694313" cy="1702137"/>
          </a:xfrm>
          <a:prstGeom prst="rect">
            <a:avLst/>
          </a:prstGeom>
        </p:spPr>
        <p:txBody>
          <a:bodyPr lIns="0" tIns="0" rIns="0" bIns="0" rtlCol="0" anchor="t">
            <a:spAutoFit/>
          </a:bodyPr>
          <a:lstStyle/>
          <a:p>
            <a:pPr algn="l">
              <a:lnSpc>
                <a:spcPts val="2256"/>
              </a:lnSpc>
            </a:pPr>
            <a:r>
              <a:rPr lang="en-US" sz="1611">
                <a:solidFill>
                  <a:srgbClr val="FFFFFF"/>
                </a:solidFill>
                <a:latin typeface="Canva Sans"/>
                <a:ea typeface="Canva Sans"/>
                <a:cs typeface="Canva Sans"/>
                <a:sym typeface="Canva Sans"/>
              </a:rPr>
              <a:t>Excluded rows with terms like:</a:t>
            </a:r>
          </a:p>
          <a:p>
            <a:pPr algn="l">
              <a:lnSpc>
                <a:spcPts val="2256"/>
              </a:lnSpc>
            </a:pPr>
            <a:r>
              <a:rPr lang="en-US" sz="1611">
                <a:solidFill>
                  <a:srgbClr val="FFFFFF"/>
                </a:solidFill>
                <a:latin typeface="Canva Sans"/>
                <a:ea typeface="Canva Sans"/>
                <a:cs typeface="Canva Sans"/>
                <a:sym typeface="Canva Sans"/>
              </a:rPr>
              <a:t>"POSTAGE", "DISCOUNT", "SAMPLES", "BANK CHARGES", these represent financial adjustments, not actual customer purchases.</a:t>
            </a:r>
          </a:p>
          <a:p>
            <a:pPr algn="l">
              <a:lnSpc>
                <a:spcPts val="2256"/>
              </a:lnSpc>
              <a:spcBef>
                <a:spcPct val="0"/>
              </a:spcBef>
            </a:pPr>
            <a:endParaRPr lang="en-US" sz="1611">
              <a:solidFill>
                <a:srgbClr val="FFFFFF"/>
              </a:solidFill>
              <a:latin typeface="Canva Sans"/>
              <a:ea typeface="Canva Sans"/>
              <a:cs typeface="Canva Sans"/>
              <a:sym typeface="Canva Sans"/>
            </a:endParaRPr>
          </a:p>
        </p:txBody>
      </p:sp>
      <p:sp>
        <p:nvSpPr>
          <p:cNvPr id="25" name="TextBox 25"/>
          <p:cNvSpPr txBox="1"/>
          <p:nvPr/>
        </p:nvSpPr>
        <p:spPr>
          <a:xfrm>
            <a:off x="5698439" y="7841913"/>
            <a:ext cx="3694313" cy="1702137"/>
          </a:xfrm>
          <a:prstGeom prst="rect">
            <a:avLst/>
          </a:prstGeom>
        </p:spPr>
        <p:txBody>
          <a:bodyPr lIns="0" tIns="0" rIns="0" bIns="0" rtlCol="0" anchor="t">
            <a:spAutoFit/>
          </a:bodyPr>
          <a:lstStyle/>
          <a:p>
            <a:pPr algn="l">
              <a:lnSpc>
                <a:spcPts val="2256"/>
              </a:lnSpc>
            </a:pPr>
            <a:r>
              <a:rPr lang="en-US" sz="1611">
                <a:solidFill>
                  <a:srgbClr val="FFFFFF"/>
                </a:solidFill>
                <a:latin typeface="Canva Sans"/>
                <a:ea typeface="Canva Sans"/>
                <a:cs typeface="Canva Sans"/>
                <a:sym typeface="Canva Sans"/>
              </a:rPr>
              <a:t>Applied log1p transformation to Quantity and UnitPrice.This helped normalize right-skewed distributions and improve clustering input quality without removing outliers.</a:t>
            </a:r>
          </a:p>
          <a:p>
            <a:pPr algn="l">
              <a:lnSpc>
                <a:spcPts val="2256"/>
              </a:lnSpc>
              <a:spcBef>
                <a:spcPct val="0"/>
              </a:spcBef>
            </a:pPr>
            <a:endParaRPr lang="en-US" sz="1611">
              <a:solidFill>
                <a:srgbClr val="FFFFFF"/>
              </a:solidFill>
              <a:latin typeface="Canva Sans"/>
              <a:ea typeface="Canva Sans"/>
              <a:cs typeface="Canva Sans"/>
              <a:sym typeface="Canva Sans"/>
            </a:endParaRPr>
          </a:p>
        </p:txBody>
      </p:sp>
      <p:sp>
        <p:nvSpPr>
          <p:cNvPr id="26" name="TextBox 26"/>
          <p:cNvSpPr txBox="1"/>
          <p:nvPr/>
        </p:nvSpPr>
        <p:spPr>
          <a:xfrm>
            <a:off x="1449296" y="4489856"/>
            <a:ext cx="3788872" cy="398483"/>
          </a:xfrm>
          <a:prstGeom prst="rect">
            <a:avLst/>
          </a:prstGeom>
        </p:spPr>
        <p:txBody>
          <a:bodyPr lIns="0" tIns="0" rIns="0" bIns="0" rtlCol="0" anchor="t">
            <a:spAutoFit/>
          </a:bodyPr>
          <a:lstStyle/>
          <a:p>
            <a:pPr algn="l">
              <a:lnSpc>
                <a:spcPts val="3236"/>
              </a:lnSpc>
              <a:spcBef>
                <a:spcPct val="0"/>
              </a:spcBef>
            </a:pPr>
            <a:r>
              <a:rPr lang="en-US" sz="2311" b="1">
                <a:solidFill>
                  <a:srgbClr val="6BD6FA"/>
                </a:solidFill>
                <a:latin typeface="Canva Sans Bold"/>
                <a:ea typeface="Canva Sans Bold"/>
                <a:cs typeface="Canva Sans Bold"/>
                <a:sym typeface="Canva Sans Bold"/>
              </a:rPr>
              <a:t>Missing &amp; Invalid Entries</a:t>
            </a:r>
          </a:p>
        </p:txBody>
      </p:sp>
      <p:sp>
        <p:nvSpPr>
          <p:cNvPr id="27" name="TextBox 27"/>
          <p:cNvSpPr txBox="1"/>
          <p:nvPr/>
        </p:nvSpPr>
        <p:spPr>
          <a:xfrm>
            <a:off x="1449296" y="7256591"/>
            <a:ext cx="3273717" cy="398483"/>
          </a:xfrm>
          <a:prstGeom prst="rect">
            <a:avLst/>
          </a:prstGeom>
        </p:spPr>
        <p:txBody>
          <a:bodyPr lIns="0" tIns="0" rIns="0" bIns="0" rtlCol="0" anchor="t">
            <a:spAutoFit/>
          </a:bodyPr>
          <a:lstStyle/>
          <a:p>
            <a:pPr algn="l">
              <a:lnSpc>
                <a:spcPts val="3236"/>
              </a:lnSpc>
              <a:spcBef>
                <a:spcPct val="0"/>
              </a:spcBef>
            </a:pPr>
            <a:r>
              <a:rPr lang="en-US" sz="2311" b="1">
                <a:solidFill>
                  <a:srgbClr val="6BD6FA"/>
                </a:solidFill>
                <a:latin typeface="Canva Sans Bold"/>
                <a:ea typeface="Canva Sans Bold"/>
                <a:cs typeface="Canva Sans Bold"/>
                <a:sym typeface="Canva Sans Bold"/>
              </a:rPr>
              <a:t>Cancelled Orders</a:t>
            </a:r>
          </a:p>
        </p:txBody>
      </p:sp>
      <p:sp>
        <p:nvSpPr>
          <p:cNvPr id="28" name="TextBox 28"/>
          <p:cNvSpPr txBox="1"/>
          <p:nvPr/>
        </p:nvSpPr>
        <p:spPr>
          <a:xfrm>
            <a:off x="6119036" y="4489856"/>
            <a:ext cx="3869365" cy="398483"/>
          </a:xfrm>
          <a:prstGeom prst="rect">
            <a:avLst/>
          </a:prstGeom>
        </p:spPr>
        <p:txBody>
          <a:bodyPr lIns="0" tIns="0" rIns="0" bIns="0" rtlCol="0" anchor="t">
            <a:spAutoFit/>
          </a:bodyPr>
          <a:lstStyle/>
          <a:p>
            <a:pPr algn="l">
              <a:lnSpc>
                <a:spcPts val="3236"/>
              </a:lnSpc>
              <a:spcBef>
                <a:spcPct val="0"/>
              </a:spcBef>
            </a:pPr>
            <a:r>
              <a:rPr lang="en-US" sz="2311" b="1">
                <a:solidFill>
                  <a:srgbClr val="6BD6FA"/>
                </a:solidFill>
                <a:latin typeface="Canva Sans Bold"/>
                <a:ea typeface="Canva Sans Bold"/>
                <a:cs typeface="Canva Sans Bold"/>
                <a:sym typeface="Canva Sans Bold"/>
              </a:rPr>
              <a:t>Non-Product Descriptions</a:t>
            </a:r>
          </a:p>
        </p:txBody>
      </p:sp>
      <p:sp>
        <p:nvSpPr>
          <p:cNvPr id="29" name="TextBox 29"/>
          <p:cNvSpPr txBox="1"/>
          <p:nvPr/>
        </p:nvSpPr>
        <p:spPr>
          <a:xfrm>
            <a:off x="6119036" y="7256591"/>
            <a:ext cx="4384520" cy="398483"/>
          </a:xfrm>
          <a:prstGeom prst="rect">
            <a:avLst/>
          </a:prstGeom>
        </p:spPr>
        <p:txBody>
          <a:bodyPr lIns="0" tIns="0" rIns="0" bIns="0" rtlCol="0" anchor="t">
            <a:spAutoFit/>
          </a:bodyPr>
          <a:lstStyle/>
          <a:p>
            <a:pPr algn="l">
              <a:lnSpc>
                <a:spcPts val="3236"/>
              </a:lnSpc>
              <a:spcBef>
                <a:spcPct val="0"/>
              </a:spcBef>
            </a:pPr>
            <a:r>
              <a:rPr lang="en-US" sz="2311" b="1">
                <a:solidFill>
                  <a:srgbClr val="6BD6FA"/>
                </a:solidFill>
                <a:latin typeface="Canva Sans Bold"/>
                <a:ea typeface="Canva Sans Bold"/>
                <a:cs typeface="Canva Sans Bold"/>
                <a:sym typeface="Canva Sans Bold"/>
              </a:rPr>
              <a:t>Reducing Impact of Extremes</a:t>
            </a: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5555" b="-5555"/>
            </a:stretch>
          </a:blipFill>
        </p:spPr>
        <p:txBody>
          <a:bodyPr/>
          <a:lstStyle/>
          <a:p>
            <a:endParaRPr lang="en-GB"/>
          </a:p>
        </p:txBody>
      </p:sp>
      <p:grpSp>
        <p:nvGrpSpPr>
          <p:cNvPr id="3" name="Group 3"/>
          <p:cNvGrpSpPr/>
          <p:nvPr/>
        </p:nvGrpSpPr>
        <p:grpSpPr>
          <a:xfrm>
            <a:off x="0" y="0"/>
            <a:ext cx="15091192" cy="10287000"/>
            <a:chOff x="0" y="0"/>
            <a:chExt cx="3974635" cy="2709333"/>
          </a:xfrm>
        </p:grpSpPr>
        <p:sp>
          <p:nvSpPr>
            <p:cNvPr id="4" name="Freeform 4"/>
            <p:cNvSpPr/>
            <p:nvPr/>
          </p:nvSpPr>
          <p:spPr>
            <a:xfrm>
              <a:off x="0" y="0"/>
              <a:ext cx="3974635" cy="2709333"/>
            </a:xfrm>
            <a:custGeom>
              <a:avLst/>
              <a:gdLst/>
              <a:ahLst/>
              <a:cxnLst/>
              <a:rect l="l" t="t" r="r" b="b"/>
              <a:pathLst>
                <a:path w="3974635" h="2709333">
                  <a:moveTo>
                    <a:pt x="0" y="0"/>
                  </a:moveTo>
                  <a:lnTo>
                    <a:pt x="3974635" y="0"/>
                  </a:lnTo>
                  <a:lnTo>
                    <a:pt x="3974635" y="2709333"/>
                  </a:lnTo>
                  <a:lnTo>
                    <a:pt x="0" y="2709333"/>
                  </a:lnTo>
                  <a:close/>
                </a:path>
              </a:pathLst>
            </a:custGeom>
            <a:gradFill rotWithShape="1">
              <a:gsLst>
                <a:gs pos="0">
                  <a:srgbClr val="000000">
                    <a:alpha val="100000"/>
                  </a:srgbClr>
                </a:gs>
                <a:gs pos="100000">
                  <a:srgbClr val="000000">
                    <a:alpha val="0"/>
                  </a:srgbClr>
                </a:gs>
              </a:gsLst>
              <a:lin ang="0"/>
            </a:gradFill>
          </p:spPr>
          <p:txBody>
            <a:bodyPr/>
            <a:lstStyle/>
            <a:p>
              <a:endParaRPr lang="en-GB"/>
            </a:p>
          </p:txBody>
        </p:sp>
        <p:sp>
          <p:nvSpPr>
            <p:cNvPr id="5" name="TextBox 5"/>
            <p:cNvSpPr txBox="1"/>
            <p:nvPr/>
          </p:nvSpPr>
          <p:spPr>
            <a:xfrm>
              <a:off x="0" y="-47625"/>
              <a:ext cx="3974635" cy="2756958"/>
            </a:xfrm>
            <a:prstGeom prst="rect">
              <a:avLst/>
            </a:prstGeom>
          </p:spPr>
          <p:txBody>
            <a:bodyPr lIns="50800" tIns="50800" rIns="50800" bIns="50800" rtlCol="0" anchor="ctr"/>
            <a:lstStyle/>
            <a:p>
              <a:pPr algn="ctr">
                <a:lnSpc>
                  <a:spcPts val="3236"/>
                </a:lnSpc>
              </a:pPr>
              <a:endParaRPr/>
            </a:p>
          </p:txBody>
        </p:sp>
      </p:grpSp>
      <p:grpSp>
        <p:nvGrpSpPr>
          <p:cNvPr id="6" name="Group 6"/>
          <p:cNvGrpSpPr/>
          <p:nvPr/>
        </p:nvGrpSpPr>
        <p:grpSpPr>
          <a:xfrm>
            <a:off x="3353283" y="5214685"/>
            <a:ext cx="5790717" cy="3531633"/>
            <a:chOff x="0" y="0"/>
            <a:chExt cx="1525127" cy="930142"/>
          </a:xfrm>
        </p:grpSpPr>
        <p:sp>
          <p:nvSpPr>
            <p:cNvPr id="7" name="Freeform 7"/>
            <p:cNvSpPr/>
            <p:nvPr/>
          </p:nvSpPr>
          <p:spPr>
            <a:xfrm>
              <a:off x="0" y="0"/>
              <a:ext cx="1525127" cy="930142"/>
            </a:xfrm>
            <a:custGeom>
              <a:avLst/>
              <a:gdLst/>
              <a:ahLst/>
              <a:cxnLst/>
              <a:rect l="l" t="t" r="r" b="b"/>
              <a:pathLst>
                <a:path w="1525127" h="930142">
                  <a:moveTo>
                    <a:pt x="0" y="0"/>
                  </a:moveTo>
                  <a:lnTo>
                    <a:pt x="1525127" y="0"/>
                  </a:lnTo>
                  <a:lnTo>
                    <a:pt x="1525127" y="930142"/>
                  </a:lnTo>
                  <a:lnTo>
                    <a:pt x="0" y="930142"/>
                  </a:lnTo>
                  <a:close/>
                </a:path>
              </a:pathLst>
            </a:custGeom>
            <a:solidFill>
              <a:srgbClr val="387B92"/>
            </a:solidFill>
          </p:spPr>
          <p:txBody>
            <a:bodyPr/>
            <a:lstStyle/>
            <a:p>
              <a:endParaRPr lang="en-GB"/>
            </a:p>
          </p:txBody>
        </p:sp>
        <p:sp>
          <p:nvSpPr>
            <p:cNvPr id="8" name="TextBox 8"/>
            <p:cNvSpPr txBox="1"/>
            <p:nvPr/>
          </p:nvSpPr>
          <p:spPr>
            <a:xfrm>
              <a:off x="0" y="-47625"/>
              <a:ext cx="1525127" cy="977767"/>
            </a:xfrm>
            <a:prstGeom prst="rect">
              <a:avLst/>
            </a:prstGeom>
          </p:spPr>
          <p:txBody>
            <a:bodyPr lIns="50800" tIns="50800" rIns="50800" bIns="50800" rtlCol="0" anchor="ctr"/>
            <a:lstStyle/>
            <a:p>
              <a:pPr algn="ctr">
                <a:lnSpc>
                  <a:spcPts val="3236"/>
                </a:lnSpc>
              </a:pPr>
              <a:endParaRPr/>
            </a:p>
          </p:txBody>
        </p:sp>
      </p:grpSp>
      <p:grpSp>
        <p:nvGrpSpPr>
          <p:cNvPr id="9" name="Group 9"/>
          <p:cNvGrpSpPr/>
          <p:nvPr/>
        </p:nvGrpSpPr>
        <p:grpSpPr>
          <a:xfrm>
            <a:off x="321972" y="2140531"/>
            <a:ext cx="8981756" cy="6711594"/>
            <a:chOff x="0" y="0"/>
            <a:chExt cx="1091163" cy="815369"/>
          </a:xfrm>
        </p:grpSpPr>
        <p:sp>
          <p:nvSpPr>
            <p:cNvPr id="10" name="Freeform 10"/>
            <p:cNvSpPr/>
            <p:nvPr/>
          </p:nvSpPr>
          <p:spPr>
            <a:xfrm>
              <a:off x="0" y="0"/>
              <a:ext cx="1091163" cy="815369"/>
            </a:xfrm>
            <a:custGeom>
              <a:avLst/>
              <a:gdLst/>
              <a:ahLst/>
              <a:cxnLst/>
              <a:rect l="l" t="t" r="r" b="b"/>
              <a:pathLst>
                <a:path w="1091163" h="815369">
                  <a:moveTo>
                    <a:pt x="0" y="0"/>
                  </a:moveTo>
                  <a:lnTo>
                    <a:pt x="1091163" y="0"/>
                  </a:lnTo>
                  <a:lnTo>
                    <a:pt x="1091163" y="815369"/>
                  </a:lnTo>
                  <a:lnTo>
                    <a:pt x="0" y="815369"/>
                  </a:lnTo>
                  <a:close/>
                </a:path>
              </a:pathLst>
            </a:custGeom>
            <a:blipFill>
              <a:blip r:embed="rId3"/>
              <a:stretch>
                <a:fillRect t="-419" b="-419"/>
              </a:stretch>
            </a:blipFill>
          </p:spPr>
          <p:txBody>
            <a:bodyPr/>
            <a:lstStyle/>
            <a:p>
              <a:endParaRPr lang="en-GB"/>
            </a:p>
          </p:txBody>
        </p:sp>
      </p:grpSp>
      <p:sp>
        <p:nvSpPr>
          <p:cNvPr id="11" name="Freeform 11"/>
          <p:cNvSpPr/>
          <p:nvPr/>
        </p:nvSpPr>
        <p:spPr>
          <a:xfrm>
            <a:off x="15503893" y="601917"/>
            <a:ext cx="1755407" cy="853567"/>
          </a:xfrm>
          <a:custGeom>
            <a:avLst/>
            <a:gdLst/>
            <a:ahLst/>
            <a:cxnLst/>
            <a:rect l="l" t="t" r="r" b="b"/>
            <a:pathLst>
              <a:path w="1755407" h="853567">
                <a:moveTo>
                  <a:pt x="0" y="0"/>
                </a:moveTo>
                <a:lnTo>
                  <a:pt x="1755407" y="0"/>
                </a:lnTo>
                <a:lnTo>
                  <a:pt x="1755407" y="853566"/>
                </a:lnTo>
                <a:lnTo>
                  <a:pt x="0" y="8535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2" name="TextBox 12"/>
          <p:cNvSpPr txBox="1"/>
          <p:nvPr/>
        </p:nvSpPr>
        <p:spPr>
          <a:xfrm>
            <a:off x="9975788" y="1240229"/>
            <a:ext cx="5396193" cy="1000604"/>
          </a:xfrm>
          <a:prstGeom prst="rect">
            <a:avLst/>
          </a:prstGeom>
        </p:spPr>
        <p:txBody>
          <a:bodyPr lIns="0" tIns="0" rIns="0" bIns="0" rtlCol="0" anchor="t">
            <a:spAutoFit/>
          </a:bodyPr>
          <a:lstStyle/>
          <a:p>
            <a:pPr algn="l">
              <a:lnSpc>
                <a:spcPts val="8148"/>
              </a:lnSpc>
              <a:spcBef>
                <a:spcPct val="0"/>
              </a:spcBef>
            </a:pPr>
            <a:r>
              <a:rPr lang="en-US" sz="5820" b="1">
                <a:solidFill>
                  <a:srgbClr val="FFFFFF"/>
                </a:solidFill>
                <a:latin typeface="Be Vietnam Ultra-Bold"/>
                <a:ea typeface="Be Vietnam Ultra-Bold"/>
                <a:cs typeface="Be Vietnam Ultra-Bold"/>
                <a:sym typeface="Be Vietnam Ultra-Bold"/>
              </a:rPr>
              <a:t>CUSTOMER </a:t>
            </a:r>
          </a:p>
        </p:txBody>
      </p:sp>
      <p:sp>
        <p:nvSpPr>
          <p:cNvPr id="13" name="TextBox 13"/>
          <p:cNvSpPr txBox="1"/>
          <p:nvPr/>
        </p:nvSpPr>
        <p:spPr>
          <a:xfrm>
            <a:off x="9975788" y="2026231"/>
            <a:ext cx="8201132" cy="2034752"/>
          </a:xfrm>
          <a:prstGeom prst="rect">
            <a:avLst/>
          </a:prstGeom>
        </p:spPr>
        <p:txBody>
          <a:bodyPr lIns="0" tIns="0" rIns="0" bIns="0" rtlCol="0" anchor="t">
            <a:spAutoFit/>
          </a:bodyPr>
          <a:lstStyle/>
          <a:p>
            <a:pPr algn="l">
              <a:lnSpc>
                <a:spcPts val="8148"/>
              </a:lnSpc>
              <a:spcBef>
                <a:spcPct val="0"/>
              </a:spcBef>
            </a:pPr>
            <a:r>
              <a:rPr lang="en-US" sz="5820" b="1">
                <a:solidFill>
                  <a:srgbClr val="FFFFFF"/>
                </a:solidFill>
                <a:latin typeface="Be Vietnam Ultra-Bold"/>
                <a:ea typeface="Be Vietnam Ultra-Bold"/>
                <a:cs typeface="Be Vietnam Ultra-Bold"/>
                <a:sym typeface="Be Vietnam Ultra-Bold"/>
              </a:rPr>
              <a:t>DISTRIBUTION INSIGHTS</a:t>
            </a:r>
          </a:p>
        </p:txBody>
      </p:sp>
      <p:sp>
        <p:nvSpPr>
          <p:cNvPr id="14" name="TextBox 14"/>
          <p:cNvSpPr txBox="1"/>
          <p:nvPr/>
        </p:nvSpPr>
        <p:spPr>
          <a:xfrm>
            <a:off x="9975788" y="4441391"/>
            <a:ext cx="7283512" cy="2111077"/>
          </a:xfrm>
          <a:prstGeom prst="rect">
            <a:avLst/>
          </a:prstGeom>
        </p:spPr>
        <p:txBody>
          <a:bodyPr lIns="0" tIns="0" rIns="0" bIns="0" rtlCol="0" anchor="t">
            <a:spAutoFit/>
          </a:bodyPr>
          <a:lstStyle/>
          <a:p>
            <a:pPr algn="l">
              <a:lnSpc>
                <a:spcPts val="2816"/>
              </a:lnSpc>
              <a:spcBef>
                <a:spcPct val="0"/>
              </a:spcBef>
            </a:pPr>
            <a:r>
              <a:rPr lang="en-US" sz="2011">
                <a:solidFill>
                  <a:srgbClr val="FFFFFF"/>
                </a:solidFill>
                <a:latin typeface="Canva Sans"/>
                <a:ea typeface="Canva Sans"/>
                <a:cs typeface="Canva Sans"/>
                <a:sym typeface="Canva Sans"/>
              </a:rPr>
              <a:t>We analyzed customer origins and product sales to uncover concentration patterns. The majority of purchases come from the United Kingdom, while only a small fraction is distributed among other countries. A few key products dominate sales volume, indicating a highly skewed product demand.</a:t>
            </a:r>
          </a:p>
        </p:txBody>
      </p:sp>
      <p:sp>
        <p:nvSpPr>
          <p:cNvPr id="15" name="TextBox 15"/>
          <p:cNvSpPr txBox="1"/>
          <p:nvPr/>
        </p:nvSpPr>
        <p:spPr>
          <a:xfrm>
            <a:off x="9975788" y="6932876"/>
            <a:ext cx="7283512" cy="3520777"/>
          </a:xfrm>
          <a:prstGeom prst="rect">
            <a:avLst/>
          </a:prstGeom>
        </p:spPr>
        <p:txBody>
          <a:bodyPr lIns="0" tIns="0" rIns="0" bIns="0" rtlCol="0" anchor="t">
            <a:spAutoFit/>
          </a:bodyPr>
          <a:lstStyle/>
          <a:p>
            <a:pPr marL="434330" lvl="1" indent="-217165" algn="l">
              <a:lnSpc>
                <a:spcPts val="2816"/>
              </a:lnSpc>
              <a:buFont typeface="Arial"/>
              <a:buChar char="•"/>
            </a:pPr>
            <a:r>
              <a:rPr lang="en-US" sz="2011">
                <a:solidFill>
                  <a:srgbClr val="FFFFFF"/>
                </a:solidFill>
                <a:latin typeface="Canva Sans"/>
                <a:ea typeface="Canva Sans"/>
                <a:cs typeface="Canva Sans"/>
                <a:sym typeface="Canva Sans"/>
              </a:rPr>
              <a:t>93% of orders come from the UK</a:t>
            </a:r>
          </a:p>
          <a:p>
            <a:pPr algn="l">
              <a:lnSpc>
                <a:spcPts val="2816"/>
              </a:lnSpc>
            </a:pPr>
            <a:r>
              <a:rPr lang="en-US" sz="2011">
                <a:solidFill>
                  <a:srgbClr val="FFFFFF"/>
                </a:solidFill>
                <a:latin typeface="Canva Sans"/>
                <a:ea typeface="Canva Sans"/>
                <a:cs typeface="Canva Sans"/>
                <a:sym typeface="Canva Sans"/>
              </a:rPr>
              <a:t>Top 3 selling products:</a:t>
            </a:r>
          </a:p>
          <a:p>
            <a:pPr marL="434330" lvl="1" indent="-217165" algn="l">
              <a:lnSpc>
                <a:spcPts val="2816"/>
              </a:lnSpc>
              <a:buFont typeface="Arial"/>
              <a:buChar char="•"/>
            </a:pPr>
            <a:r>
              <a:rPr lang="en-US" sz="2011">
                <a:solidFill>
                  <a:srgbClr val="FFFFFF"/>
                </a:solidFill>
                <a:latin typeface="Canva Sans"/>
                <a:ea typeface="Canva Sans"/>
                <a:cs typeface="Canva Sans"/>
                <a:sym typeface="Canva Sans"/>
              </a:rPr>
              <a:t>White Hanging Heart T-Light Holder</a:t>
            </a:r>
          </a:p>
          <a:p>
            <a:pPr marL="434330" lvl="1" indent="-217165" algn="l">
              <a:lnSpc>
                <a:spcPts val="2816"/>
              </a:lnSpc>
              <a:buFont typeface="Arial"/>
              <a:buChar char="•"/>
            </a:pPr>
            <a:r>
              <a:rPr lang="en-US" sz="2011">
                <a:solidFill>
                  <a:srgbClr val="FFFFFF"/>
                </a:solidFill>
                <a:latin typeface="Canva Sans"/>
                <a:ea typeface="Canva Sans"/>
                <a:cs typeface="Canva Sans"/>
                <a:sym typeface="Canva Sans"/>
              </a:rPr>
              <a:t>Regency Cakestand 3 Tier</a:t>
            </a:r>
          </a:p>
          <a:p>
            <a:pPr marL="434330" lvl="1" indent="-217165" algn="l">
              <a:lnSpc>
                <a:spcPts val="2816"/>
              </a:lnSpc>
              <a:buFont typeface="Arial"/>
              <a:buChar char="•"/>
            </a:pPr>
            <a:r>
              <a:rPr lang="en-US" sz="2011">
                <a:solidFill>
                  <a:srgbClr val="FFFFFF"/>
                </a:solidFill>
                <a:latin typeface="Canva Sans"/>
                <a:ea typeface="Canva Sans"/>
                <a:cs typeface="Canva Sans"/>
                <a:sym typeface="Canva Sans"/>
              </a:rPr>
              <a:t>Jumbo Bag Red Retrospot</a:t>
            </a:r>
          </a:p>
          <a:p>
            <a:pPr algn="l">
              <a:lnSpc>
                <a:spcPts val="2816"/>
              </a:lnSpc>
            </a:pPr>
            <a:endParaRPr lang="en-US" sz="2011">
              <a:solidFill>
                <a:srgbClr val="FFFFFF"/>
              </a:solidFill>
              <a:latin typeface="Canva Sans"/>
              <a:ea typeface="Canva Sans"/>
              <a:cs typeface="Canva Sans"/>
              <a:sym typeface="Canva Sans"/>
            </a:endParaRPr>
          </a:p>
          <a:p>
            <a:pPr algn="l">
              <a:lnSpc>
                <a:spcPts val="2816"/>
              </a:lnSpc>
            </a:pPr>
            <a:r>
              <a:rPr lang="en-US" sz="2011">
                <a:solidFill>
                  <a:srgbClr val="FFFFFF"/>
                </a:solidFill>
                <a:latin typeface="Canva Sans"/>
                <a:ea typeface="Canva Sans"/>
                <a:cs typeface="Canva Sans"/>
                <a:sym typeface="Canva Sans"/>
              </a:rPr>
              <a:t>Our top 5 customers account for nearly 6.5% of all orders</a:t>
            </a:r>
          </a:p>
          <a:p>
            <a:pPr algn="l">
              <a:lnSpc>
                <a:spcPts val="2816"/>
              </a:lnSpc>
            </a:pPr>
            <a:endParaRPr lang="en-US" sz="2011">
              <a:solidFill>
                <a:srgbClr val="FFFFFF"/>
              </a:solidFill>
              <a:latin typeface="Canva Sans"/>
              <a:ea typeface="Canva Sans"/>
              <a:cs typeface="Canva Sans"/>
              <a:sym typeface="Canva Sans"/>
            </a:endParaRPr>
          </a:p>
          <a:p>
            <a:pPr algn="l">
              <a:lnSpc>
                <a:spcPts val="2816"/>
              </a:lnSpc>
            </a:pPr>
            <a:endParaRPr lang="en-US" sz="2011">
              <a:solidFill>
                <a:srgbClr val="FFFFFF"/>
              </a:solidFill>
              <a:latin typeface="Canva Sans"/>
              <a:ea typeface="Canva Sans"/>
              <a:cs typeface="Canva Sans"/>
              <a:sym typeface="Canva Sans"/>
            </a:endParaRPr>
          </a:p>
          <a:p>
            <a:pPr algn="l">
              <a:lnSpc>
                <a:spcPts val="2816"/>
              </a:lnSpc>
            </a:pPr>
            <a:endParaRPr lang="en-US" sz="2011">
              <a:solidFill>
                <a:srgbClr val="FFFFFF"/>
              </a:solidFill>
              <a:latin typeface="Canva Sans"/>
              <a:ea typeface="Canva Sans"/>
              <a:cs typeface="Canva Sans"/>
              <a:sym typeface="Canva Sans"/>
            </a:endParaRP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5555" b="-5555"/>
            </a:stretch>
          </a:blipFill>
        </p:spPr>
        <p:txBody>
          <a:bodyPr/>
          <a:lstStyle/>
          <a:p>
            <a:endParaRPr lang="en-GB"/>
          </a:p>
        </p:txBody>
      </p:sp>
      <p:grpSp>
        <p:nvGrpSpPr>
          <p:cNvPr id="3" name="Group 3"/>
          <p:cNvGrpSpPr/>
          <p:nvPr/>
        </p:nvGrpSpPr>
        <p:grpSpPr>
          <a:xfrm>
            <a:off x="0" y="0"/>
            <a:ext cx="15091192" cy="10287000"/>
            <a:chOff x="0" y="0"/>
            <a:chExt cx="3974635" cy="2709333"/>
          </a:xfrm>
        </p:grpSpPr>
        <p:sp>
          <p:nvSpPr>
            <p:cNvPr id="4" name="Freeform 4"/>
            <p:cNvSpPr/>
            <p:nvPr/>
          </p:nvSpPr>
          <p:spPr>
            <a:xfrm>
              <a:off x="0" y="0"/>
              <a:ext cx="3974635" cy="2709333"/>
            </a:xfrm>
            <a:custGeom>
              <a:avLst/>
              <a:gdLst/>
              <a:ahLst/>
              <a:cxnLst/>
              <a:rect l="l" t="t" r="r" b="b"/>
              <a:pathLst>
                <a:path w="3974635" h="2709333">
                  <a:moveTo>
                    <a:pt x="0" y="0"/>
                  </a:moveTo>
                  <a:lnTo>
                    <a:pt x="3974635" y="0"/>
                  </a:lnTo>
                  <a:lnTo>
                    <a:pt x="3974635" y="2709333"/>
                  </a:lnTo>
                  <a:lnTo>
                    <a:pt x="0" y="2709333"/>
                  </a:lnTo>
                  <a:close/>
                </a:path>
              </a:pathLst>
            </a:custGeom>
            <a:gradFill rotWithShape="1">
              <a:gsLst>
                <a:gs pos="0">
                  <a:srgbClr val="000000">
                    <a:alpha val="100000"/>
                  </a:srgbClr>
                </a:gs>
                <a:gs pos="100000">
                  <a:srgbClr val="000000">
                    <a:alpha val="0"/>
                  </a:srgbClr>
                </a:gs>
              </a:gsLst>
              <a:lin ang="0"/>
            </a:gradFill>
          </p:spPr>
          <p:txBody>
            <a:bodyPr/>
            <a:lstStyle/>
            <a:p>
              <a:endParaRPr lang="en-GB"/>
            </a:p>
          </p:txBody>
        </p:sp>
        <p:sp>
          <p:nvSpPr>
            <p:cNvPr id="5" name="TextBox 5"/>
            <p:cNvSpPr txBox="1"/>
            <p:nvPr/>
          </p:nvSpPr>
          <p:spPr>
            <a:xfrm>
              <a:off x="0" y="-47625"/>
              <a:ext cx="3974635" cy="2756958"/>
            </a:xfrm>
            <a:prstGeom prst="rect">
              <a:avLst/>
            </a:prstGeom>
          </p:spPr>
          <p:txBody>
            <a:bodyPr lIns="50800" tIns="50800" rIns="50800" bIns="50800" rtlCol="0" anchor="ctr"/>
            <a:lstStyle/>
            <a:p>
              <a:pPr algn="ctr">
                <a:lnSpc>
                  <a:spcPts val="3236"/>
                </a:lnSpc>
              </a:pPr>
              <a:endParaRPr/>
            </a:p>
          </p:txBody>
        </p:sp>
      </p:grpSp>
      <p:grpSp>
        <p:nvGrpSpPr>
          <p:cNvPr id="6" name="Group 6"/>
          <p:cNvGrpSpPr/>
          <p:nvPr/>
        </p:nvGrpSpPr>
        <p:grpSpPr>
          <a:xfrm>
            <a:off x="10512100" y="2604972"/>
            <a:ext cx="7663210" cy="3531633"/>
            <a:chOff x="0" y="0"/>
            <a:chExt cx="2018294" cy="930142"/>
          </a:xfrm>
        </p:grpSpPr>
        <p:sp>
          <p:nvSpPr>
            <p:cNvPr id="7" name="Freeform 7"/>
            <p:cNvSpPr/>
            <p:nvPr/>
          </p:nvSpPr>
          <p:spPr>
            <a:xfrm>
              <a:off x="0" y="0"/>
              <a:ext cx="2018294" cy="930142"/>
            </a:xfrm>
            <a:custGeom>
              <a:avLst/>
              <a:gdLst/>
              <a:ahLst/>
              <a:cxnLst/>
              <a:rect l="l" t="t" r="r" b="b"/>
              <a:pathLst>
                <a:path w="2018294" h="930142">
                  <a:moveTo>
                    <a:pt x="0" y="0"/>
                  </a:moveTo>
                  <a:lnTo>
                    <a:pt x="2018294" y="0"/>
                  </a:lnTo>
                  <a:lnTo>
                    <a:pt x="2018294" y="930142"/>
                  </a:lnTo>
                  <a:lnTo>
                    <a:pt x="0" y="930142"/>
                  </a:lnTo>
                  <a:close/>
                </a:path>
              </a:pathLst>
            </a:custGeom>
            <a:solidFill>
              <a:srgbClr val="387B92"/>
            </a:solidFill>
          </p:spPr>
          <p:txBody>
            <a:bodyPr/>
            <a:lstStyle/>
            <a:p>
              <a:endParaRPr lang="en-GB"/>
            </a:p>
          </p:txBody>
        </p:sp>
        <p:sp>
          <p:nvSpPr>
            <p:cNvPr id="8" name="TextBox 8"/>
            <p:cNvSpPr txBox="1"/>
            <p:nvPr/>
          </p:nvSpPr>
          <p:spPr>
            <a:xfrm>
              <a:off x="0" y="-47625"/>
              <a:ext cx="2018294" cy="977767"/>
            </a:xfrm>
            <a:prstGeom prst="rect">
              <a:avLst/>
            </a:prstGeom>
          </p:spPr>
          <p:txBody>
            <a:bodyPr lIns="50800" tIns="50800" rIns="50800" bIns="50800" rtlCol="0" anchor="ctr"/>
            <a:lstStyle/>
            <a:p>
              <a:pPr algn="ctr">
                <a:lnSpc>
                  <a:spcPts val="3236"/>
                </a:lnSpc>
              </a:pPr>
              <a:endParaRPr/>
            </a:p>
          </p:txBody>
        </p:sp>
      </p:grpSp>
      <p:grpSp>
        <p:nvGrpSpPr>
          <p:cNvPr id="9" name="Group 9"/>
          <p:cNvGrpSpPr/>
          <p:nvPr/>
        </p:nvGrpSpPr>
        <p:grpSpPr>
          <a:xfrm>
            <a:off x="9500398" y="2311639"/>
            <a:ext cx="8787602" cy="6612278"/>
            <a:chOff x="0" y="0"/>
            <a:chExt cx="1056782" cy="795181"/>
          </a:xfrm>
        </p:grpSpPr>
        <p:sp>
          <p:nvSpPr>
            <p:cNvPr id="10" name="Freeform 10"/>
            <p:cNvSpPr/>
            <p:nvPr/>
          </p:nvSpPr>
          <p:spPr>
            <a:xfrm>
              <a:off x="0" y="0"/>
              <a:ext cx="1056782" cy="795181"/>
            </a:xfrm>
            <a:custGeom>
              <a:avLst/>
              <a:gdLst/>
              <a:ahLst/>
              <a:cxnLst/>
              <a:rect l="l" t="t" r="r" b="b"/>
              <a:pathLst>
                <a:path w="1056782" h="795181">
                  <a:moveTo>
                    <a:pt x="0" y="0"/>
                  </a:moveTo>
                  <a:lnTo>
                    <a:pt x="1056782" y="0"/>
                  </a:lnTo>
                  <a:lnTo>
                    <a:pt x="1056782" y="795181"/>
                  </a:lnTo>
                  <a:lnTo>
                    <a:pt x="0" y="795181"/>
                  </a:lnTo>
                  <a:close/>
                </a:path>
              </a:pathLst>
            </a:custGeom>
            <a:blipFill>
              <a:blip r:embed="rId3"/>
              <a:stretch>
                <a:fillRect l="-596" r="-596"/>
              </a:stretch>
            </a:blipFill>
          </p:spPr>
          <p:txBody>
            <a:bodyPr/>
            <a:lstStyle/>
            <a:p>
              <a:endParaRPr lang="en-GB"/>
            </a:p>
          </p:txBody>
        </p:sp>
      </p:grpSp>
      <p:sp>
        <p:nvSpPr>
          <p:cNvPr id="11" name="Freeform 11"/>
          <p:cNvSpPr/>
          <p:nvPr/>
        </p:nvSpPr>
        <p:spPr>
          <a:xfrm>
            <a:off x="9747087" y="8831517"/>
            <a:ext cx="1755407" cy="853567"/>
          </a:xfrm>
          <a:custGeom>
            <a:avLst/>
            <a:gdLst/>
            <a:ahLst/>
            <a:cxnLst/>
            <a:rect l="l" t="t" r="r" b="b"/>
            <a:pathLst>
              <a:path w="1755407" h="853567">
                <a:moveTo>
                  <a:pt x="0" y="0"/>
                </a:moveTo>
                <a:lnTo>
                  <a:pt x="1755407" y="0"/>
                </a:lnTo>
                <a:lnTo>
                  <a:pt x="1755407" y="853566"/>
                </a:lnTo>
                <a:lnTo>
                  <a:pt x="0" y="8535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2" name="TextBox 12"/>
          <p:cNvSpPr txBox="1"/>
          <p:nvPr/>
        </p:nvSpPr>
        <p:spPr>
          <a:xfrm>
            <a:off x="1028700" y="2336036"/>
            <a:ext cx="8803954" cy="2034752"/>
          </a:xfrm>
          <a:prstGeom prst="rect">
            <a:avLst/>
          </a:prstGeom>
        </p:spPr>
        <p:txBody>
          <a:bodyPr lIns="0" tIns="0" rIns="0" bIns="0" rtlCol="0" anchor="t">
            <a:spAutoFit/>
          </a:bodyPr>
          <a:lstStyle/>
          <a:p>
            <a:pPr algn="l">
              <a:lnSpc>
                <a:spcPts val="8148"/>
              </a:lnSpc>
              <a:spcBef>
                <a:spcPct val="0"/>
              </a:spcBef>
            </a:pPr>
            <a:r>
              <a:rPr lang="en-US" sz="5820" b="1">
                <a:solidFill>
                  <a:srgbClr val="FFFFFF"/>
                </a:solidFill>
                <a:latin typeface="Be Vietnam Ultra-Bold"/>
                <a:ea typeface="Be Vietnam Ultra-Bold"/>
                <a:cs typeface="Be Vietnam Ultra-Bold"/>
                <a:sym typeface="Be Vietnam Ultra-Bold"/>
              </a:rPr>
              <a:t>TEMPORAL &amp; BEHAVIORAL PATTERNS</a:t>
            </a:r>
          </a:p>
        </p:txBody>
      </p:sp>
      <p:sp>
        <p:nvSpPr>
          <p:cNvPr id="13" name="TextBox 13"/>
          <p:cNvSpPr txBox="1"/>
          <p:nvPr/>
        </p:nvSpPr>
        <p:spPr>
          <a:xfrm>
            <a:off x="1028700" y="4737690"/>
            <a:ext cx="8623643" cy="1406227"/>
          </a:xfrm>
          <a:prstGeom prst="rect">
            <a:avLst/>
          </a:prstGeom>
        </p:spPr>
        <p:txBody>
          <a:bodyPr lIns="0" tIns="0" rIns="0" bIns="0" rtlCol="0" anchor="t">
            <a:spAutoFit/>
          </a:bodyPr>
          <a:lstStyle/>
          <a:p>
            <a:pPr algn="l">
              <a:lnSpc>
                <a:spcPts val="2816"/>
              </a:lnSpc>
              <a:spcBef>
                <a:spcPct val="0"/>
              </a:spcBef>
            </a:pPr>
            <a:r>
              <a:rPr lang="en-US" sz="2011">
                <a:solidFill>
                  <a:srgbClr val="FFFFFF"/>
                </a:solidFill>
                <a:latin typeface="Canva Sans"/>
                <a:ea typeface="Canva Sans"/>
                <a:cs typeface="Canva Sans"/>
                <a:sym typeface="Canva Sans"/>
              </a:rPr>
              <a:t>Time-based analysis highlights seasonal purchasing behavior, with strong peaks around the holiday season. Moreover, the majority of customers purchase only once, suggesting a need for improved customer retention strategies.</a:t>
            </a:r>
          </a:p>
        </p:txBody>
      </p:sp>
      <p:sp>
        <p:nvSpPr>
          <p:cNvPr id="14" name="TextBox 14"/>
          <p:cNvSpPr txBox="1"/>
          <p:nvPr/>
        </p:nvSpPr>
        <p:spPr>
          <a:xfrm>
            <a:off x="803320" y="6727099"/>
            <a:ext cx="7787516" cy="398483"/>
          </a:xfrm>
          <a:prstGeom prst="rect">
            <a:avLst/>
          </a:prstGeom>
        </p:spPr>
        <p:txBody>
          <a:bodyPr lIns="0" tIns="0" rIns="0" bIns="0" rtlCol="0" anchor="t">
            <a:spAutoFit/>
          </a:bodyPr>
          <a:lstStyle/>
          <a:p>
            <a:pPr marL="499098" lvl="1" indent="-249549" algn="l">
              <a:lnSpc>
                <a:spcPts val="3236"/>
              </a:lnSpc>
              <a:buFont typeface="Arial"/>
              <a:buChar char="•"/>
            </a:pPr>
            <a:r>
              <a:rPr lang="en-US" sz="2311" b="1">
                <a:solidFill>
                  <a:srgbClr val="6BD6FA"/>
                </a:solidFill>
                <a:latin typeface="Canva Sans Bold"/>
                <a:ea typeface="Canva Sans Bold"/>
                <a:cs typeface="Canva Sans Bold"/>
                <a:sym typeface="Canva Sans Bold"/>
              </a:rPr>
              <a:t>Sales peak in November and December.</a:t>
            </a:r>
          </a:p>
        </p:txBody>
      </p:sp>
      <p:sp>
        <p:nvSpPr>
          <p:cNvPr id="15" name="TextBox 15"/>
          <p:cNvSpPr txBox="1"/>
          <p:nvPr/>
        </p:nvSpPr>
        <p:spPr>
          <a:xfrm>
            <a:off x="803320" y="7258353"/>
            <a:ext cx="7787516" cy="398483"/>
          </a:xfrm>
          <a:prstGeom prst="rect">
            <a:avLst/>
          </a:prstGeom>
        </p:spPr>
        <p:txBody>
          <a:bodyPr lIns="0" tIns="0" rIns="0" bIns="0" rtlCol="0" anchor="t">
            <a:spAutoFit/>
          </a:bodyPr>
          <a:lstStyle/>
          <a:p>
            <a:pPr marL="499098" lvl="1" indent="-249549" algn="l">
              <a:lnSpc>
                <a:spcPts val="3236"/>
              </a:lnSpc>
              <a:buFont typeface="Arial"/>
              <a:buChar char="•"/>
            </a:pPr>
            <a:r>
              <a:rPr lang="en-US" sz="2311" b="1">
                <a:solidFill>
                  <a:srgbClr val="6BD6FA"/>
                </a:solidFill>
                <a:latin typeface="Canva Sans Bold"/>
                <a:ea typeface="Canva Sans Bold"/>
                <a:cs typeface="Canva Sans Bold"/>
                <a:sym typeface="Canva Sans Bold"/>
              </a:rPr>
              <a:t>Low sales in January post-holidays.</a:t>
            </a:r>
          </a:p>
        </p:txBody>
      </p:sp>
      <p:sp>
        <p:nvSpPr>
          <p:cNvPr id="16" name="TextBox 16"/>
          <p:cNvSpPr txBox="1"/>
          <p:nvPr/>
        </p:nvSpPr>
        <p:spPr>
          <a:xfrm>
            <a:off x="803320" y="7789606"/>
            <a:ext cx="9376529" cy="398483"/>
          </a:xfrm>
          <a:prstGeom prst="rect">
            <a:avLst/>
          </a:prstGeom>
        </p:spPr>
        <p:txBody>
          <a:bodyPr lIns="0" tIns="0" rIns="0" bIns="0" rtlCol="0" anchor="t">
            <a:spAutoFit/>
          </a:bodyPr>
          <a:lstStyle/>
          <a:p>
            <a:pPr marL="499098" lvl="1" indent="-249549" algn="l">
              <a:lnSpc>
                <a:spcPts val="3236"/>
              </a:lnSpc>
              <a:buFont typeface="Arial"/>
              <a:buChar char="•"/>
            </a:pPr>
            <a:r>
              <a:rPr lang="en-US" sz="2311" b="1">
                <a:solidFill>
                  <a:srgbClr val="6BD6FA"/>
                </a:solidFill>
                <a:latin typeface="Canva Sans Bold"/>
                <a:ea typeface="Canva Sans Bold"/>
                <a:cs typeface="Canva Sans Bold"/>
                <a:sym typeface="Canva Sans Bold"/>
              </a:rPr>
              <a:t>The sales is more in the working days than the weekends</a:t>
            </a:r>
          </a:p>
        </p:txBody>
      </p:sp>
      <p:sp>
        <p:nvSpPr>
          <p:cNvPr id="17" name="TextBox 17"/>
          <p:cNvSpPr txBox="1"/>
          <p:nvPr/>
        </p:nvSpPr>
        <p:spPr>
          <a:xfrm>
            <a:off x="803320" y="8320860"/>
            <a:ext cx="7787516" cy="1217633"/>
          </a:xfrm>
          <a:prstGeom prst="rect">
            <a:avLst/>
          </a:prstGeom>
        </p:spPr>
        <p:txBody>
          <a:bodyPr lIns="0" tIns="0" rIns="0" bIns="0" rtlCol="0" anchor="t">
            <a:spAutoFit/>
          </a:bodyPr>
          <a:lstStyle/>
          <a:p>
            <a:pPr marL="499098" lvl="1" indent="-249549" algn="l">
              <a:lnSpc>
                <a:spcPts val="3236"/>
              </a:lnSpc>
              <a:buFont typeface="Arial"/>
              <a:buChar char="•"/>
            </a:pPr>
            <a:r>
              <a:rPr lang="en-US" sz="2311" b="1">
                <a:solidFill>
                  <a:srgbClr val="6BD6FA"/>
                </a:solidFill>
                <a:latin typeface="Canva Sans Bold"/>
                <a:ea typeface="Canva Sans Bold"/>
                <a:cs typeface="Canva Sans Bold"/>
                <a:sym typeface="Canva Sans Bold"/>
              </a:rPr>
              <a:t>Most customers buy low quantities and low-cost items.</a:t>
            </a:r>
          </a:p>
          <a:p>
            <a:pPr algn="l">
              <a:lnSpc>
                <a:spcPts val="3236"/>
              </a:lnSpc>
            </a:pPr>
            <a:endParaRPr lang="en-US" sz="2311" b="1">
              <a:solidFill>
                <a:srgbClr val="6BD6FA"/>
              </a:solidFill>
              <a:latin typeface="Canva Sans Bold"/>
              <a:ea typeface="Canva Sans Bold"/>
              <a:cs typeface="Canva Sans Bold"/>
              <a:sym typeface="Canva Sans Bold"/>
            </a:endParaRP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5555" b="-5555"/>
            </a:stretch>
          </a:blipFill>
        </p:spPr>
        <p:txBody>
          <a:bodyPr/>
          <a:lstStyle/>
          <a:p>
            <a:endParaRPr lang="en-GB"/>
          </a:p>
        </p:txBody>
      </p:sp>
      <p:grpSp>
        <p:nvGrpSpPr>
          <p:cNvPr id="3" name="Group 3"/>
          <p:cNvGrpSpPr/>
          <p:nvPr/>
        </p:nvGrpSpPr>
        <p:grpSpPr>
          <a:xfrm>
            <a:off x="0" y="0"/>
            <a:ext cx="15091192" cy="10287000"/>
            <a:chOff x="0" y="0"/>
            <a:chExt cx="3974635" cy="2709333"/>
          </a:xfrm>
        </p:grpSpPr>
        <p:sp>
          <p:nvSpPr>
            <p:cNvPr id="4" name="Freeform 4"/>
            <p:cNvSpPr/>
            <p:nvPr/>
          </p:nvSpPr>
          <p:spPr>
            <a:xfrm>
              <a:off x="0" y="0"/>
              <a:ext cx="3974635" cy="2709333"/>
            </a:xfrm>
            <a:custGeom>
              <a:avLst/>
              <a:gdLst/>
              <a:ahLst/>
              <a:cxnLst/>
              <a:rect l="l" t="t" r="r" b="b"/>
              <a:pathLst>
                <a:path w="3974635" h="2709333">
                  <a:moveTo>
                    <a:pt x="0" y="0"/>
                  </a:moveTo>
                  <a:lnTo>
                    <a:pt x="3974635" y="0"/>
                  </a:lnTo>
                  <a:lnTo>
                    <a:pt x="3974635" y="2709333"/>
                  </a:lnTo>
                  <a:lnTo>
                    <a:pt x="0" y="2709333"/>
                  </a:lnTo>
                  <a:close/>
                </a:path>
              </a:pathLst>
            </a:custGeom>
            <a:gradFill rotWithShape="1">
              <a:gsLst>
                <a:gs pos="0">
                  <a:srgbClr val="000000">
                    <a:alpha val="100000"/>
                  </a:srgbClr>
                </a:gs>
                <a:gs pos="100000">
                  <a:srgbClr val="000000">
                    <a:alpha val="0"/>
                  </a:srgbClr>
                </a:gs>
              </a:gsLst>
              <a:lin ang="0"/>
            </a:gradFill>
          </p:spPr>
          <p:txBody>
            <a:bodyPr/>
            <a:lstStyle/>
            <a:p>
              <a:endParaRPr lang="en-GB" dirty="0"/>
            </a:p>
          </p:txBody>
        </p:sp>
        <p:sp>
          <p:nvSpPr>
            <p:cNvPr id="5" name="TextBox 5"/>
            <p:cNvSpPr txBox="1"/>
            <p:nvPr/>
          </p:nvSpPr>
          <p:spPr>
            <a:xfrm>
              <a:off x="0" y="-47625"/>
              <a:ext cx="3974635" cy="2756958"/>
            </a:xfrm>
            <a:prstGeom prst="rect">
              <a:avLst/>
            </a:prstGeom>
          </p:spPr>
          <p:txBody>
            <a:bodyPr lIns="50800" tIns="50800" rIns="50800" bIns="50800" rtlCol="0" anchor="ctr"/>
            <a:lstStyle/>
            <a:p>
              <a:pPr algn="ctr">
                <a:lnSpc>
                  <a:spcPts val="3236"/>
                </a:lnSpc>
              </a:pPr>
              <a:endParaRPr/>
            </a:p>
          </p:txBody>
        </p:sp>
      </p:grpSp>
      <p:grpSp>
        <p:nvGrpSpPr>
          <p:cNvPr id="7" name="Group 7"/>
          <p:cNvGrpSpPr/>
          <p:nvPr/>
        </p:nvGrpSpPr>
        <p:grpSpPr>
          <a:xfrm>
            <a:off x="9062776" y="6141406"/>
            <a:ext cx="5790717" cy="3531633"/>
            <a:chOff x="0" y="0"/>
            <a:chExt cx="1525127" cy="930142"/>
          </a:xfrm>
        </p:grpSpPr>
        <p:sp>
          <p:nvSpPr>
            <p:cNvPr id="8" name="Freeform 8"/>
            <p:cNvSpPr/>
            <p:nvPr/>
          </p:nvSpPr>
          <p:spPr>
            <a:xfrm>
              <a:off x="0" y="0"/>
              <a:ext cx="1525127" cy="930142"/>
            </a:xfrm>
            <a:custGeom>
              <a:avLst/>
              <a:gdLst/>
              <a:ahLst/>
              <a:cxnLst/>
              <a:rect l="l" t="t" r="r" b="b"/>
              <a:pathLst>
                <a:path w="1525127" h="930142">
                  <a:moveTo>
                    <a:pt x="0" y="0"/>
                  </a:moveTo>
                  <a:lnTo>
                    <a:pt x="1525127" y="0"/>
                  </a:lnTo>
                  <a:lnTo>
                    <a:pt x="1525127" y="930142"/>
                  </a:lnTo>
                  <a:lnTo>
                    <a:pt x="0" y="930142"/>
                  </a:lnTo>
                  <a:close/>
                </a:path>
              </a:pathLst>
            </a:custGeom>
            <a:solidFill>
              <a:srgbClr val="387B92"/>
            </a:solidFill>
          </p:spPr>
          <p:txBody>
            <a:bodyPr/>
            <a:lstStyle/>
            <a:p>
              <a:endParaRPr lang="en-GB"/>
            </a:p>
          </p:txBody>
        </p:sp>
        <p:sp>
          <p:nvSpPr>
            <p:cNvPr id="9" name="TextBox 9"/>
            <p:cNvSpPr txBox="1"/>
            <p:nvPr/>
          </p:nvSpPr>
          <p:spPr>
            <a:xfrm>
              <a:off x="0" y="-47625"/>
              <a:ext cx="1525127" cy="977767"/>
            </a:xfrm>
            <a:prstGeom prst="rect">
              <a:avLst/>
            </a:prstGeom>
          </p:spPr>
          <p:txBody>
            <a:bodyPr lIns="50800" tIns="50800" rIns="50800" bIns="50800" rtlCol="0" anchor="ctr"/>
            <a:lstStyle/>
            <a:p>
              <a:pPr algn="ctr">
                <a:lnSpc>
                  <a:spcPts val="3236"/>
                </a:lnSpc>
              </a:pPr>
              <a:endParaRPr/>
            </a:p>
          </p:txBody>
        </p:sp>
      </p:grpSp>
      <p:grpSp>
        <p:nvGrpSpPr>
          <p:cNvPr id="10" name="Group 10"/>
          <p:cNvGrpSpPr/>
          <p:nvPr/>
        </p:nvGrpSpPr>
        <p:grpSpPr>
          <a:xfrm>
            <a:off x="9498197" y="4906852"/>
            <a:ext cx="8789803" cy="4351448"/>
            <a:chOff x="0" y="0"/>
            <a:chExt cx="1057047" cy="523298"/>
          </a:xfrm>
        </p:grpSpPr>
        <p:sp>
          <p:nvSpPr>
            <p:cNvPr id="11" name="Freeform 11"/>
            <p:cNvSpPr/>
            <p:nvPr/>
          </p:nvSpPr>
          <p:spPr>
            <a:xfrm>
              <a:off x="0" y="0"/>
              <a:ext cx="1057047" cy="523298"/>
            </a:xfrm>
            <a:custGeom>
              <a:avLst/>
              <a:gdLst/>
              <a:ahLst/>
              <a:cxnLst/>
              <a:rect l="l" t="t" r="r" b="b"/>
              <a:pathLst>
                <a:path w="1057047" h="523298">
                  <a:moveTo>
                    <a:pt x="0" y="0"/>
                  </a:moveTo>
                  <a:lnTo>
                    <a:pt x="1057047" y="0"/>
                  </a:lnTo>
                  <a:lnTo>
                    <a:pt x="1057047" y="523298"/>
                  </a:lnTo>
                  <a:lnTo>
                    <a:pt x="0" y="523298"/>
                  </a:lnTo>
                  <a:close/>
                </a:path>
              </a:pathLst>
            </a:custGeom>
            <a:blipFill>
              <a:blip r:embed="rId3"/>
              <a:stretch>
                <a:fillRect t="-15649" b="-15649"/>
              </a:stretch>
            </a:blipFill>
          </p:spPr>
          <p:txBody>
            <a:bodyPr/>
            <a:lstStyle/>
            <a:p>
              <a:endParaRPr lang="en-GB"/>
            </a:p>
          </p:txBody>
        </p:sp>
      </p:grpSp>
      <p:grpSp>
        <p:nvGrpSpPr>
          <p:cNvPr id="12" name="Group 12"/>
          <p:cNvGrpSpPr/>
          <p:nvPr/>
        </p:nvGrpSpPr>
        <p:grpSpPr>
          <a:xfrm>
            <a:off x="1028700" y="5476326"/>
            <a:ext cx="10080095" cy="3212501"/>
            <a:chOff x="0" y="0"/>
            <a:chExt cx="2654840" cy="846091"/>
          </a:xfrm>
        </p:grpSpPr>
        <p:sp>
          <p:nvSpPr>
            <p:cNvPr id="13" name="Freeform 13"/>
            <p:cNvSpPr/>
            <p:nvPr/>
          </p:nvSpPr>
          <p:spPr>
            <a:xfrm>
              <a:off x="0" y="0"/>
              <a:ext cx="2654840" cy="846091"/>
            </a:xfrm>
            <a:custGeom>
              <a:avLst/>
              <a:gdLst/>
              <a:ahLst/>
              <a:cxnLst/>
              <a:rect l="l" t="t" r="r" b="b"/>
              <a:pathLst>
                <a:path w="2654840" h="846091">
                  <a:moveTo>
                    <a:pt x="0" y="0"/>
                  </a:moveTo>
                  <a:lnTo>
                    <a:pt x="2654840" y="0"/>
                  </a:lnTo>
                  <a:lnTo>
                    <a:pt x="2654840" y="846091"/>
                  </a:lnTo>
                  <a:lnTo>
                    <a:pt x="0" y="846091"/>
                  </a:lnTo>
                  <a:close/>
                </a:path>
              </a:pathLst>
            </a:custGeom>
            <a:solidFill>
              <a:srgbClr val="000000"/>
            </a:solidFill>
            <a:ln w="19050" cap="sq">
              <a:gradFill>
                <a:gsLst>
                  <a:gs pos="0">
                    <a:srgbClr val="387B92">
                      <a:alpha val="100000"/>
                    </a:srgbClr>
                  </a:gs>
                  <a:gs pos="100000">
                    <a:srgbClr val="BCD3FF">
                      <a:alpha val="0"/>
                    </a:srgbClr>
                  </a:gs>
                </a:gsLst>
                <a:lin ang="0"/>
              </a:gradFill>
              <a:prstDash val="solid"/>
              <a:miter/>
            </a:ln>
          </p:spPr>
          <p:txBody>
            <a:bodyPr/>
            <a:lstStyle/>
            <a:p>
              <a:endParaRPr lang="en-GB"/>
            </a:p>
          </p:txBody>
        </p:sp>
        <p:sp>
          <p:nvSpPr>
            <p:cNvPr id="14" name="TextBox 14"/>
            <p:cNvSpPr txBox="1"/>
            <p:nvPr/>
          </p:nvSpPr>
          <p:spPr>
            <a:xfrm>
              <a:off x="0" y="-47625"/>
              <a:ext cx="2654840" cy="893716"/>
            </a:xfrm>
            <a:prstGeom prst="rect">
              <a:avLst/>
            </a:prstGeom>
          </p:spPr>
          <p:txBody>
            <a:bodyPr lIns="50800" tIns="50800" rIns="50800" bIns="50800" rtlCol="0" anchor="ctr"/>
            <a:lstStyle/>
            <a:p>
              <a:pPr algn="ctr">
                <a:lnSpc>
                  <a:spcPts val="3236"/>
                </a:lnSpc>
              </a:pPr>
              <a:endParaRPr/>
            </a:p>
          </p:txBody>
        </p:sp>
      </p:grpSp>
      <p:sp>
        <p:nvSpPr>
          <p:cNvPr id="15" name="Freeform 15"/>
          <p:cNvSpPr/>
          <p:nvPr/>
        </p:nvSpPr>
        <p:spPr>
          <a:xfrm>
            <a:off x="1920256" y="6141406"/>
            <a:ext cx="279114" cy="279114"/>
          </a:xfrm>
          <a:custGeom>
            <a:avLst/>
            <a:gdLst/>
            <a:ahLst/>
            <a:cxnLst/>
            <a:rect l="l" t="t" r="r" b="b"/>
            <a:pathLst>
              <a:path w="279114" h="279114">
                <a:moveTo>
                  <a:pt x="0" y="0"/>
                </a:moveTo>
                <a:lnTo>
                  <a:pt x="279114" y="0"/>
                </a:lnTo>
                <a:lnTo>
                  <a:pt x="279114" y="279114"/>
                </a:lnTo>
                <a:lnTo>
                  <a:pt x="0" y="2791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6" name="Freeform 16"/>
          <p:cNvSpPr/>
          <p:nvPr/>
        </p:nvSpPr>
        <p:spPr>
          <a:xfrm>
            <a:off x="6522926" y="6141406"/>
            <a:ext cx="279114" cy="279114"/>
          </a:xfrm>
          <a:custGeom>
            <a:avLst/>
            <a:gdLst/>
            <a:ahLst/>
            <a:cxnLst/>
            <a:rect l="l" t="t" r="r" b="b"/>
            <a:pathLst>
              <a:path w="279114" h="279114">
                <a:moveTo>
                  <a:pt x="0" y="0"/>
                </a:moveTo>
                <a:lnTo>
                  <a:pt x="279114" y="0"/>
                </a:lnTo>
                <a:lnTo>
                  <a:pt x="279114" y="279114"/>
                </a:lnTo>
                <a:lnTo>
                  <a:pt x="0" y="2791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7" name="Freeform 17"/>
          <p:cNvSpPr/>
          <p:nvPr/>
        </p:nvSpPr>
        <p:spPr>
          <a:xfrm>
            <a:off x="15503893" y="769124"/>
            <a:ext cx="1755407" cy="853567"/>
          </a:xfrm>
          <a:custGeom>
            <a:avLst/>
            <a:gdLst/>
            <a:ahLst/>
            <a:cxnLst/>
            <a:rect l="l" t="t" r="r" b="b"/>
            <a:pathLst>
              <a:path w="1755407" h="853567">
                <a:moveTo>
                  <a:pt x="0" y="0"/>
                </a:moveTo>
                <a:lnTo>
                  <a:pt x="1755407" y="0"/>
                </a:lnTo>
                <a:lnTo>
                  <a:pt x="1755407" y="853567"/>
                </a:lnTo>
                <a:lnTo>
                  <a:pt x="0" y="85356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sp>
        <p:nvSpPr>
          <p:cNvPr id="18" name="Freeform 18"/>
          <p:cNvSpPr/>
          <p:nvPr/>
        </p:nvSpPr>
        <p:spPr>
          <a:xfrm>
            <a:off x="1028700" y="9673039"/>
            <a:ext cx="1755407" cy="853567"/>
          </a:xfrm>
          <a:custGeom>
            <a:avLst/>
            <a:gdLst/>
            <a:ahLst/>
            <a:cxnLst/>
            <a:rect l="l" t="t" r="r" b="b"/>
            <a:pathLst>
              <a:path w="1755407" h="853567">
                <a:moveTo>
                  <a:pt x="0" y="0"/>
                </a:moveTo>
                <a:lnTo>
                  <a:pt x="1755407" y="0"/>
                </a:lnTo>
                <a:lnTo>
                  <a:pt x="1755407" y="853567"/>
                </a:lnTo>
                <a:lnTo>
                  <a:pt x="0" y="85356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sp>
        <p:nvSpPr>
          <p:cNvPr id="20" name="TextBox 20"/>
          <p:cNvSpPr txBox="1"/>
          <p:nvPr/>
        </p:nvSpPr>
        <p:spPr>
          <a:xfrm>
            <a:off x="4478435" y="808542"/>
            <a:ext cx="9331130" cy="2023855"/>
          </a:xfrm>
          <a:prstGeom prst="rect">
            <a:avLst/>
          </a:prstGeom>
        </p:spPr>
        <p:txBody>
          <a:bodyPr lIns="0" tIns="0" rIns="0" bIns="0" rtlCol="0" anchor="t">
            <a:spAutoFit/>
          </a:bodyPr>
          <a:lstStyle/>
          <a:p>
            <a:pPr algn="ctr">
              <a:lnSpc>
                <a:spcPts val="8148"/>
              </a:lnSpc>
              <a:spcBef>
                <a:spcPct val="0"/>
              </a:spcBef>
            </a:pPr>
            <a:r>
              <a:rPr lang="en-US" sz="5820" b="1">
                <a:solidFill>
                  <a:srgbClr val="FFFFFF"/>
                </a:solidFill>
                <a:latin typeface="Be Vietnam Ultra-Bold"/>
                <a:ea typeface="Be Vietnam Ultra-Bold"/>
                <a:cs typeface="Be Vietnam Ultra-Bold"/>
                <a:sym typeface="Be Vietnam Ultra-Bold"/>
              </a:rPr>
              <a:t>SEGMENTATION STRATEGY: RFM ANALYSIS</a:t>
            </a:r>
          </a:p>
        </p:txBody>
      </p:sp>
      <p:sp>
        <p:nvSpPr>
          <p:cNvPr id="21" name="TextBox 21"/>
          <p:cNvSpPr txBox="1"/>
          <p:nvPr/>
        </p:nvSpPr>
        <p:spPr>
          <a:xfrm>
            <a:off x="1826456" y="3041948"/>
            <a:ext cx="14337647" cy="2404878"/>
          </a:xfrm>
          <a:prstGeom prst="rect">
            <a:avLst/>
          </a:prstGeom>
        </p:spPr>
        <p:txBody>
          <a:bodyPr lIns="0" tIns="0" rIns="0" bIns="0" rtlCol="0" anchor="t">
            <a:spAutoFit/>
          </a:bodyPr>
          <a:lstStyle/>
          <a:p>
            <a:pPr algn="ctr">
              <a:lnSpc>
                <a:spcPts val="2759"/>
              </a:lnSpc>
            </a:pPr>
            <a:r>
              <a:rPr lang="en-US" sz="1970">
                <a:solidFill>
                  <a:srgbClr val="FFFFFF"/>
                </a:solidFill>
                <a:latin typeface="Canva Sans"/>
                <a:ea typeface="Canva Sans"/>
                <a:cs typeface="Canva Sans"/>
                <a:sym typeface="Canva Sans"/>
              </a:rPr>
              <a:t>To group customers meaningfully, we applied RFM analysis   a widely used approach in marketing analytics that segments customers based on three key behavioral metrics: Recency, which measures how recently a customer made a purchase; Frequency, which captures how often they make purchases; and Monetary, which reflects how much they spend in total. This method helps identify valuable patterns in customer behavior and supports targeted engagement strategies.</a:t>
            </a:r>
          </a:p>
          <a:p>
            <a:pPr algn="ctr">
              <a:lnSpc>
                <a:spcPts val="2759"/>
              </a:lnSpc>
            </a:pPr>
            <a:endParaRPr lang="en-US" sz="1970">
              <a:solidFill>
                <a:srgbClr val="FFFFFF"/>
              </a:solidFill>
              <a:latin typeface="Canva Sans"/>
              <a:ea typeface="Canva Sans"/>
              <a:cs typeface="Canva Sans"/>
              <a:sym typeface="Canva Sans"/>
            </a:endParaRPr>
          </a:p>
          <a:p>
            <a:pPr algn="ctr">
              <a:lnSpc>
                <a:spcPts val="2759"/>
              </a:lnSpc>
              <a:spcBef>
                <a:spcPct val="0"/>
              </a:spcBef>
            </a:pPr>
            <a:endParaRPr lang="en-US" sz="1970">
              <a:solidFill>
                <a:srgbClr val="FFFFFF"/>
              </a:solidFill>
              <a:latin typeface="Canva Sans"/>
              <a:ea typeface="Canva Sans"/>
              <a:cs typeface="Canva Sans"/>
              <a:sym typeface="Canva Sans"/>
            </a:endParaRPr>
          </a:p>
        </p:txBody>
      </p:sp>
      <p:sp>
        <p:nvSpPr>
          <p:cNvPr id="22" name="TextBox 22"/>
          <p:cNvSpPr txBox="1"/>
          <p:nvPr/>
        </p:nvSpPr>
        <p:spPr>
          <a:xfrm>
            <a:off x="1920256" y="6643231"/>
            <a:ext cx="3694313" cy="2273637"/>
          </a:xfrm>
          <a:prstGeom prst="rect">
            <a:avLst/>
          </a:prstGeom>
        </p:spPr>
        <p:txBody>
          <a:bodyPr lIns="0" tIns="0" rIns="0" bIns="0" rtlCol="0" anchor="t">
            <a:spAutoFit/>
          </a:bodyPr>
          <a:lstStyle/>
          <a:p>
            <a:pPr marL="347972" lvl="1" indent="-173986" algn="l">
              <a:lnSpc>
                <a:spcPts val="2256"/>
              </a:lnSpc>
              <a:buFont typeface="Arial"/>
              <a:buChar char="•"/>
            </a:pPr>
            <a:r>
              <a:rPr lang="en-US" sz="1611">
                <a:solidFill>
                  <a:srgbClr val="FFFFFF"/>
                </a:solidFill>
                <a:latin typeface="Canva Sans"/>
                <a:ea typeface="Canva Sans"/>
                <a:cs typeface="Canva Sans"/>
                <a:sym typeface="Canva Sans"/>
              </a:rPr>
              <a:t>Helps identify loyal, at-risk, and high-value customers</a:t>
            </a:r>
          </a:p>
          <a:p>
            <a:pPr marL="347972" lvl="1" indent="-173986" algn="l">
              <a:lnSpc>
                <a:spcPts val="2256"/>
              </a:lnSpc>
              <a:buFont typeface="Arial"/>
              <a:buChar char="•"/>
            </a:pPr>
            <a:r>
              <a:rPr lang="en-US" sz="1611">
                <a:solidFill>
                  <a:srgbClr val="FFFFFF"/>
                </a:solidFill>
                <a:latin typeface="Canva Sans"/>
                <a:ea typeface="Canva Sans"/>
                <a:cs typeface="Canva Sans"/>
                <a:sym typeface="Canva Sans"/>
              </a:rPr>
              <a:t>Simple but powerful metric-based approach</a:t>
            </a:r>
          </a:p>
          <a:p>
            <a:pPr marL="347972" lvl="1" indent="-173986" algn="l">
              <a:lnSpc>
                <a:spcPts val="2256"/>
              </a:lnSpc>
              <a:buFont typeface="Arial"/>
              <a:buChar char="•"/>
            </a:pPr>
            <a:r>
              <a:rPr lang="en-US" sz="1611">
                <a:solidFill>
                  <a:srgbClr val="FFFFFF"/>
                </a:solidFill>
                <a:latin typeface="Canva Sans"/>
                <a:ea typeface="Canva Sans"/>
                <a:cs typeface="Canva Sans"/>
                <a:sym typeface="Canva Sans"/>
              </a:rPr>
              <a:t>Widely used in customer retention and targeting campaigns</a:t>
            </a:r>
          </a:p>
          <a:p>
            <a:pPr algn="l">
              <a:lnSpc>
                <a:spcPts val="2256"/>
              </a:lnSpc>
              <a:spcBef>
                <a:spcPct val="0"/>
              </a:spcBef>
            </a:pPr>
            <a:endParaRPr lang="en-US" sz="1611">
              <a:solidFill>
                <a:srgbClr val="FFFFFF"/>
              </a:solidFill>
              <a:latin typeface="Canva Sans"/>
              <a:ea typeface="Canva Sans"/>
              <a:cs typeface="Canva Sans"/>
              <a:sym typeface="Canva Sans"/>
            </a:endParaRPr>
          </a:p>
        </p:txBody>
      </p:sp>
      <p:sp>
        <p:nvSpPr>
          <p:cNvPr id="23" name="TextBox 23"/>
          <p:cNvSpPr txBox="1"/>
          <p:nvPr/>
        </p:nvSpPr>
        <p:spPr>
          <a:xfrm>
            <a:off x="6522926" y="6643231"/>
            <a:ext cx="3694313" cy="1987887"/>
          </a:xfrm>
          <a:prstGeom prst="rect">
            <a:avLst/>
          </a:prstGeom>
        </p:spPr>
        <p:txBody>
          <a:bodyPr lIns="0" tIns="0" rIns="0" bIns="0" rtlCol="0" anchor="t">
            <a:spAutoFit/>
          </a:bodyPr>
          <a:lstStyle/>
          <a:p>
            <a:pPr marL="347972" lvl="1" indent="-173986" algn="l">
              <a:lnSpc>
                <a:spcPts val="2256"/>
              </a:lnSpc>
              <a:buFont typeface="Arial"/>
              <a:buChar char="•"/>
            </a:pPr>
            <a:r>
              <a:rPr lang="en-US" sz="1611">
                <a:solidFill>
                  <a:srgbClr val="FFFFFF"/>
                </a:solidFill>
                <a:latin typeface="Canva Sans"/>
                <a:ea typeface="Canva Sans"/>
                <a:cs typeface="Canva Sans"/>
                <a:sym typeface="Canva Sans"/>
              </a:rPr>
              <a:t>We calculated RFM scores for each customer</a:t>
            </a:r>
          </a:p>
          <a:p>
            <a:pPr marL="347972" lvl="1" indent="-173986" algn="l">
              <a:lnSpc>
                <a:spcPts val="2256"/>
              </a:lnSpc>
              <a:buFont typeface="Arial"/>
              <a:buChar char="•"/>
            </a:pPr>
            <a:r>
              <a:rPr lang="en-US" sz="1611">
                <a:solidFill>
                  <a:srgbClr val="FFFFFF"/>
                </a:solidFill>
                <a:latin typeface="Canva Sans"/>
                <a:ea typeface="Canva Sans"/>
                <a:cs typeface="Canva Sans"/>
                <a:sym typeface="Canva Sans"/>
              </a:rPr>
              <a:t>Applied K-Means clustering on normalized RFM values</a:t>
            </a:r>
          </a:p>
          <a:p>
            <a:pPr marL="347972" lvl="1" indent="-173986" algn="l">
              <a:lnSpc>
                <a:spcPts val="2256"/>
              </a:lnSpc>
              <a:buFont typeface="Arial"/>
              <a:buChar char="•"/>
            </a:pPr>
            <a:r>
              <a:rPr lang="en-US" sz="1611">
                <a:solidFill>
                  <a:srgbClr val="FFFFFF"/>
                </a:solidFill>
                <a:latin typeface="Canva Sans"/>
                <a:ea typeface="Canva Sans"/>
                <a:cs typeface="Canva Sans"/>
                <a:sym typeface="Canva Sans"/>
              </a:rPr>
              <a:t>Grouped customers into 3 key segments based on similarity</a:t>
            </a:r>
          </a:p>
          <a:p>
            <a:pPr algn="l">
              <a:lnSpc>
                <a:spcPts val="2256"/>
              </a:lnSpc>
              <a:spcBef>
                <a:spcPct val="0"/>
              </a:spcBef>
            </a:pPr>
            <a:endParaRPr lang="en-US" sz="1611">
              <a:solidFill>
                <a:srgbClr val="FFFFFF"/>
              </a:solidFill>
              <a:latin typeface="Canva Sans"/>
              <a:ea typeface="Canva Sans"/>
              <a:cs typeface="Canva Sans"/>
              <a:sym typeface="Canva Sans"/>
            </a:endParaRPr>
          </a:p>
        </p:txBody>
      </p:sp>
      <p:sp>
        <p:nvSpPr>
          <p:cNvPr id="24" name="TextBox 24"/>
          <p:cNvSpPr txBox="1"/>
          <p:nvPr/>
        </p:nvSpPr>
        <p:spPr>
          <a:xfrm>
            <a:off x="2340852" y="6057909"/>
            <a:ext cx="3273717" cy="398483"/>
          </a:xfrm>
          <a:prstGeom prst="rect">
            <a:avLst/>
          </a:prstGeom>
        </p:spPr>
        <p:txBody>
          <a:bodyPr lIns="0" tIns="0" rIns="0" bIns="0" rtlCol="0" anchor="t">
            <a:spAutoFit/>
          </a:bodyPr>
          <a:lstStyle/>
          <a:p>
            <a:pPr algn="l">
              <a:lnSpc>
                <a:spcPts val="3236"/>
              </a:lnSpc>
              <a:spcBef>
                <a:spcPct val="0"/>
              </a:spcBef>
            </a:pPr>
            <a:r>
              <a:rPr lang="en-US" sz="2311" b="1">
                <a:solidFill>
                  <a:srgbClr val="6BD6FA"/>
                </a:solidFill>
                <a:latin typeface="Canva Sans Bold"/>
                <a:ea typeface="Canva Sans Bold"/>
                <a:cs typeface="Canva Sans Bold"/>
                <a:sym typeface="Canva Sans Bold"/>
              </a:rPr>
              <a:t>Why RFM?</a:t>
            </a:r>
          </a:p>
        </p:txBody>
      </p:sp>
      <p:sp>
        <p:nvSpPr>
          <p:cNvPr id="25" name="TextBox 25"/>
          <p:cNvSpPr txBox="1"/>
          <p:nvPr/>
        </p:nvSpPr>
        <p:spPr>
          <a:xfrm>
            <a:off x="6943522" y="6057909"/>
            <a:ext cx="3273717" cy="398483"/>
          </a:xfrm>
          <a:prstGeom prst="rect">
            <a:avLst/>
          </a:prstGeom>
        </p:spPr>
        <p:txBody>
          <a:bodyPr lIns="0" tIns="0" rIns="0" bIns="0" rtlCol="0" anchor="t">
            <a:spAutoFit/>
          </a:bodyPr>
          <a:lstStyle/>
          <a:p>
            <a:pPr algn="l">
              <a:lnSpc>
                <a:spcPts val="3236"/>
              </a:lnSpc>
              <a:spcBef>
                <a:spcPct val="0"/>
              </a:spcBef>
            </a:pPr>
            <a:r>
              <a:rPr lang="en-US" sz="2311" b="1">
                <a:solidFill>
                  <a:srgbClr val="6BD6FA"/>
                </a:solidFill>
                <a:latin typeface="Canva Sans Bold"/>
                <a:ea typeface="Canva Sans Bold"/>
                <a:cs typeface="Canva Sans Bold"/>
                <a:sym typeface="Canva Sans Bold"/>
              </a:rPr>
              <a:t> How It Works?</a:t>
            </a: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5555" b="-5555"/>
            </a:stretch>
          </a:blipFill>
        </p:spPr>
        <p:txBody>
          <a:bodyPr/>
          <a:lstStyle/>
          <a:p>
            <a:endParaRPr lang="en-GB"/>
          </a:p>
        </p:txBody>
      </p:sp>
      <p:grpSp>
        <p:nvGrpSpPr>
          <p:cNvPr id="3" name="Group 3"/>
          <p:cNvGrpSpPr/>
          <p:nvPr/>
        </p:nvGrpSpPr>
        <p:grpSpPr>
          <a:xfrm>
            <a:off x="0" y="0"/>
            <a:ext cx="15091192" cy="10287000"/>
            <a:chOff x="0" y="0"/>
            <a:chExt cx="3974635" cy="2709333"/>
          </a:xfrm>
        </p:grpSpPr>
        <p:sp>
          <p:nvSpPr>
            <p:cNvPr id="4" name="Freeform 4"/>
            <p:cNvSpPr/>
            <p:nvPr/>
          </p:nvSpPr>
          <p:spPr>
            <a:xfrm>
              <a:off x="0" y="0"/>
              <a:ext cx="3974635" cy="2709333"/>
            </a:xfrm>
            <a:custGeom>
              <a:avLst/>
              <a:gdLst/>
              <a:ahLst/>
              <a:cxnLst/>
              <a:rect l="l" t="t" r="r" b="b"/>
              <a:pathLst>
                <a:path w="3974635" h="2709333">
                  <a:moveTo>
                    <a:pt x="0" y="0"/>
                  </a:moveTo>
                  <a:lnTo>
                    <a:pt x="3974635" y="0"/>
                  </a:lnTo>
                  <a:lnTo>
                    <a:pt x="3974635" y="2709333"/>
                  </a:lnTo>
                  <a:lnTo>
                    <a:pt x="0" y="2709333"/>
                  </a:lnTo>
                  <a:close/>
                </a:path>
              </a:pathLst>
            </a:custGeom>
            <a:gradFill rotWithShape="1">
              <a:gsLst>
                <a:gs pos="0">
                  <a:srgbClr val="000000">
                    <a:alpha val="100000"/>
                  </a:srgbClr>
                </a:gs>
                <a:gs pos="100000">
                  <a:srgbClr val="000000">
                    <a:alpha val="0"/>
                  </a:srgbClr>
                </a:gs>
              </a:gsLst>
              <a:lin ang="0"/>
            </a:gradFill>
          </p:spPr>
          <p:txBody>
            <a:bodyPr/>
            <a:lstStyle/>
            <a:p>
              <a:endParaRPr lang="en-GB"/>
            </a:p>
          </p:txBody>
        </p:sp>
        <p:sp>
          <p:nvSpPr>
            <p:cNvPr id="5" name="TextBox 5"/>
            <p:cNvSpPr txBox="1"/>
            <p:nvPr/>
          </p:nvSpPr>
          <p:spPr>
            <a:xfrm>
              <a:off x="0" y="-47625"/>
              <a:ext cx="3974635" cy="2756958"/>
            </a:xfrm>
            <a:prstGeom prst="rect">
              <a:avLst/>
            </a:prstGeom>
          </p:spPr>
          <p:txBody>
            <a:bodyPr lIns="50800" tIns="50800" rIns="50800" bIns="50800" rtlCol="0" anchor="ctr"/>
            <a:lstStyle/>
            <a:p>
              <a:pPr algn="ctr">
                <a:lnSpc>
                  <a:spcPts val="3236"/>
                </a:lnSpc>
              </a:pPr>
              <a:endParaRPr/>
            </a:p>
          </p:txBody>
        </p:sp>
      </p:grpSp>
      <p:grpSp>
        <p:nvGrpSpPr>
          <p:cNvPr id="6" name="Group 6"/>
          <p:cNvGrpSpPr/>
          <p:nvPr/>
        </p:nvGrpSpPr>
        <p:grpSpPr>
          <a:xfrm>
            <a:off x="634019" y="6074053"/>
            <a:ext cx="3072166" cy="3531633"/>
            <a:chOff x="0" y="0"/>
            <a:chExt cx="809130" cy="930142"/>
          </a:xfrm>
        </p:grpSpPr>
        <p:sp>
          <p:nvSpPr>
            <p:cNvPr id="7" name="Freeform 7"/>
            <p:cNvSpPr/>
            <p:nvPr/>
          </p:nvSpPr>
          <p:spPr>
            <a:xfrm>
              <a:off x="0" y="0"/>
              <a:ext cx="809130" cy="930142"/>
            </a:xfrm>
            <a:custGeom>
              <a:avLst/>
              <a:gdLst/>
              <a:ahLst/>
              <a:cxnLst/>
              <a:rect l="l" t="t" r="r" b="b"/>
              <a:pathLst>
                <a:path w="809130" h="930142">
                  <a:moveTo>
                    <a:pt x="0" y="0"/>
                  </a:moveTo>
                  <a:lnTo>
                    <a:pt x="809130" y="0"/>
                  </a:lnTo>
                  <a:lnTo>
                    <a:pt x="809130" y="930142"/>
                  </a:lnTo>
                  <a:lnTo>
                    <a:pt x="0" y="930142"/>
                  </a:lnTo>
                  <a:close/>
                </a:path>
              </a:pathLst>
            </a:custGeom>
            <a:solidFill>
              <a:srgbClr val="387B92"/>
            </a:solidFill>
          </p:spPr>
          <p:txBody>
            <a:bodyPr/>
            <a:lstStyle/>
            <a:p>
              <a:endParaRPr lang="en-GB"/>
            </a:p>
          </p:txBody>
        </p:sp>
        <p:sp>
          <p:nvSpPr>
            <p:cNvPr id="8" name="TextBox 8"/>
            <p:cNvSpPr txBox="1"/>
            <p:nvPr/>
          </p:nvSpPr>
          <p:spPr>
            <a:xfrm>
              <a:off x="0" y="-47625"/>
              <a:ext cx="809130" cy="977767"/>
            </a:xfrm>
            <a:prstGeom prst="rect">
              <a:avLst/>
            </a:prstGeom>
          </p:spPr>
          <p:txBody>
            <a:bodyPr lIns="50800" tIns="50800" rIns="50800" bIns="50800" rtlCol="0" anchor="ctr"/>
            <a:lstStyle/>
            <a:p>
              <a:pPr algn="ctr">
                <a:lnSpc>
                  <a:spcPts val="3236"/>
                </a:lnSpc>
              </a:pPr>
              <a:endParaRPr/>
            </a:p>
          </p:txBody>
        </p:sp>
      </p:grpSp>
      <p:grpSp>
        <p:nvGrpSpPr>
          <p:cNvPr id="9" name="Group 9"/>
          <p:cNvGrpSpPr/>
          <p:nvPr/>
        </p:nvGrpSpPr>
        <p:grpSpPr>
          <a:xfrm>
            <a:off x="1028700" y="4025642"/>
            <a:ext cx="5354971" cy="5232658"/>
            <a:chOff x="0" y="0"/>
            <a:chExt cx="643980" cy="629270"/>
          </a:xfrm>
        </p:grpSpPr>
        <p:sp>
          <p:nvSpPr>
            <p:cNvPr id="10" name="Freeform 10"/>
            <p:cNvSpPr/>
            <p:nvPr/>
          </p:nvSpPr>
          <p:spPr>
            <a:xfrm>
              <a:off x="0" y="0"/>
              <a:ext cx="643980" cy="629271"/>
            </a:xfrm>
            <a:custGeom>
              <a:avLst/>
              <a:gdLst/>
              <a:ahLst/>
              <a:cxnLst/>
              <a:rect l="l" t="t" r="r" b="b"/>
              <a:pathLst>
                <a:path w="643980" h="629271">
                  <a:moveTo>
                    <a:pt x="0" y="0"/>
                  </a:moveTo>
                  <a:lnTo>
                    <a:pt x="643980" y="0"/>
                  </a:lnTo>
                  <a:lnTo>
                    <a:pt x="643980" y="629271"/>
                  </a:lnTo>
                  <a:lnTo>
                    <a:pt x="0" y="629271"/>
                  </a:lnTo>
                  <a:close/>
                </a:path>
              </a:pathLst>
            </a:custGeom>
            <a:blipFill>
              <a:blip r:embed="rId3"/>
              <a:stretch>
                <a:fillRect l="-23332" r="-23332"/>
              </a:stretch>
            </a:blipFill>
          </p:spPr>
          <p:txBody>
            <a:bodyPr/>
            <a:lstStyle/>
            <a:p>
              <a:endParaRPr lang="en-GB"/>
            </a:p>
          </p:txBody>
        </p:sp>
      </p:grpSp>
      <p:grpSp>
        <p:nvGrpSpPr>
          <p:cNvPr id="11" name="Group 11"/>
          <p:cNvGrpSpPr/>
          <p:nvPr/>
        </p:nvGrpSpPr>
        <p:grpSpPr>
          <a:xfrm>
            <a:off x="7545596" y="4608540"/>
            <a:ext cx="4241666" cy="629399"/>
            <a:chOff x="0" y="0"/>
            <a:chExt cx="1134714" cy="168374"/>
          </a:xfrm>
        </p:grpSpPr>
        <p:sp>
          <p:nvSpPr>
            <p:cNvPr id="12" name="Freeform 12"/>
            <p:cNvSpPr/>
            <p:nvPr/>
          </p:nvSpPr>
          <p:spPr>
            <a:xfrm>
              <a:off x="0" y="0"/>
              <a:ext cx="1134714" cy="168374"/>
            </a:xfrm>
            <a:custGeom>
              <a:avLst/>
              <a:gdLst/>
              <a:ahLst/>
              <a:cxnLst/>
              <a:rect l="l" t="t" r="r" b="b"/>
              <a:pathLst>
                <a:path w="1134714" h="168374">
                  <a:moveTo>
                    <a:pt x="0" y="0"/>
                  </a:moveTo>
                  <a:lnTo>
                    <a:pt x="1134714" y="0"/>
                  </a:lnTo>
                  <a:lnTo>
                    <a:pt x="1134714" y="168374"/>
                  </a:lnTo>
                  <a:lnTo>
                    <a:pt x="0" y="168374"/>
                  </a:lnTo>
                  <a:close/>
                </a:path>
              </a:pathLst>
            </a:custGeom>
            <a:solidFill>
              <a:srgbClr val="387B92"/>
            </a:solidFill>
          </p:spPr>
          <p:txBody>
            <a:bodyPr/>
            <a:lstStyle/>
            <a:p>
              <a:endParaRPr lang="en-GB"/>
            </a:p>
          </p:txBody>
        </p:sp>
        <p:sp>
          <p:nvSpPr>
            <p:cNvPr id="13" name="TextBox 13"/>
            <p:cNvSpPr txBox="1"/>
            <p:nvPr/>
          </p:nvSpPr>
          <p:spPr>
            <a:xfrm>
              <a:off x="0" y="-38100"/>
              <a:ext cx="1134714" cy="206474"/>
            </a:xfrm>
            <a:prstGeom prst="rect">
              <a:avLst/>
            </a:prstGeom>
          </p:spPr>
          <p:txBody>
            <a:bodyPr lIns="50800" tIns="50800" rIns="50800" bIns="50800" rtlCol="0" anchor="ctr"/>
            <a:lstStyle/>
            <a:p>
              <a:pPr algn="ctr">
                <a:lnSpc>
                  <a:spcPts val="3376"/>
                </a:lnSpc>
              </a:pPr>
              <a:endParaRPr/>
            </a:p>
          </p:txBody>
        </p:sp>
      </p:grpSp>
      <p:grpSp>
        <p:nvGrpSpPr>
          <p:cNvPr id="14" name="Group 14"/>
          <p:cNvGrpSpPr/>
          <p:nvPr/>
        </p:nvGrpSpPr>
        <p:grpSpPr>
          <a:xfrm>
            <a:off x="10215251" y="7345906"/>
            <a:ext cx="4241666" cy="629399"/>
            <a:chOff x="0" y="0"/>
            <a:chExt cx="1134714" cy="168374"/>
          </a:xfrm>
        </p:grpSpPr>
        <p:sp>
          <p:nvSpPr>
            <p:cNvPr id="15" name="Freeform 15"/>
            <p:cNvSpPr/>
            <p:nvPr/>
          </p:nvSpPr>
          <p:spPr>
            <a:xfrm>
              <a:off x="0" y="0"/>
              <a:ext cx="1134714" cy="168374"/>
            </a:xfrm>
            <a:custGeom>
              <a:avLst/>
              <a:gdLst/>
              <a:ahLst/>
              <a:cxnLst/>
              <a:rect l="l" t="t" r="r" b="b"/>
              <a:pathLst>
                <a:path w="1134714" h="168374">
                  <a:moveTo>
                    <a:pt x="0" y="0"/>
                  </a:moveTo>
                  <a:lnTo>
                    <a:pt x="1134714" y="0"/>
                  </a:lnTo>
                  <a:lnTo>
                    <a:pt x="1134714" y="168374"/>
                  </a:lnTo>
                  <a:lnTo>
                    <a:pt x="0" y="168374"/>
                  </a:lnTo>
                  <a:close/>
                </a:path>
              </a:pathLst>
            </a:custGeom>
            <a:solidFill>
              <a:srgbClr val="387B92"/>
            </a:solidFill>
          </p:spPr>
          <p:txBody>
            <a:bodyPr/>
            <a:lstStyle/>
            <a:p>
              <a:endParaRPr lang="en-GB"/>
            </a:p>
          </p:txBody>
        </p:sp>
        <p:sp>
          <p:nvSpPr>
            <p:cNvPr id="16" name="TextBox 16"/>
            <p:cNvSpPr txBox="1"/>
            <p:nvPr/>
          </p:nvSpPr>
          <p:spPr>
            <a:xfrm>
              <a:off x="0" y="-38100"/>
              <a:ext cx="1134714" cy="206474"/>
            </a:xfrm>
            <a:prstGeom prst="rect">
              <a:avLst/>
            </a:prstGeom>
          </p:spPr>
          <p:txBody>
            <a:bodyPr lIns="50800" tIns="50800" rIns="50800" bIns="50800" rtlCol="0" anchor="ctr"/>
            <a:lstStyle/>
            <a:p>
              <a:pPr algn="ctr">
                <a:lnSpc>
                  <a:spcPts val="3376"/>
                </a:lnSpc>
              </a:pPr>
              <a:endParaRPr/>
            </a:p>
          </p:txBody>
        </p:sp>
      </p:grpSp>
      <p:grpSp>
        <p:nvGrpSpPr>
          <p:cNvPr id="17" name="Group 17"/>
          <p:cNvGrpSpPr/>
          <p:nvPr/>
        </p:nvGrpSpPr>
        <p:grpSpPr>
          <a:xfrm>
            <a:off x="12776156" y="4608540"/>
            <a:ext cx="4241666" cy="629399"/>
            <a:chOff x="0" y="0"/>
            <a:chExt cx="1134714" cy="168374"/>
          </a:xfrm>
        </p:grpSpPr>
        <p:sp>
          <p:nvSpPr>
            <p:cNvPr id="18" name="Freeform 18"/>
            <p:cNvSpPr/>
            <p:nvPr/>
          </p:nvSpPr>
          <p:spPr>
            <a:xfrm>
              <a:off x="0" y="0"/>
              <a:ext cx="1134714" cy="168374"/>
            </a:xfrm>
            <a:custGeom>
              <a:avLst/>
              <a:gdLst/>
              <a:ahLst/>
              <a:cxnLst/>
              <a:rect l="l" t="t" r="r" b="b"/>
              <a:pathLst>
                <a:path w="1134714" h="168374">
                  <a:moveTo>
                    <a:pt x="0" y="0"/>
                  </a:moveTo>
                  <a:lnTo>
                    <a:pt x="1134714" y="0"/>
                  </a:lnTo>
                  <a:lnTo>
                    <a:pt x="1134714" y="168374"/>
                  </a:lnTo>
                  <a:lnTo>
                    <a:pt x="0" y="168374"/>
                  </a:lnTo>
                  <a:close/>
                </a:path>
              </a:pathLst>
            </a:custGeom>
            <a:solidFill>
              <a:srgbClr val="387B92"/>
            </a:solidFill>
          </p:spPr>
          <p:txBody>
            <a:bodyPr/>
            <a:lstStyle/>
            <a:p>
              <a:endParaRPr lang="en-GB"/>
            </a:p>
          </p:txBody>
        </p:sp>
        <p:sp>
          <p:nvSpPr>
            <p:cNvPr id="19" name="TextBox 19"/>
            <p:cNvSpPr txBox="1"/>
            <p:nvPr/>
          </p:nvSpPr>
          <p:spPr>
            <a:xfrm>
              <a:off x="0" y="-38100"/>
              <a:ext cx="1134714" cy="206474"/>
            </a:xfrm>
            <a:prstGeom prst="rect">
              <a:avLst/>
            </a:prstGeom>
          </p:spPr>
          <p:txBody>
            <a:bodyPr lIns="50800" tIns="50800" rIns="50800" bIns="50800" rtlCol="0" anchor="ctr"/>
            <a:lstStyle/>
            <a:p>
              <a:pPr algn="ctr">
                <a:lnSpc>
                  <a:spcPts val="3376"/>
                </a:lnSpc>
              </a:pPr>
              <a:endParaRPr/>
            </a:p>
          </p:txBody>
        </p:sp>
      </p:grpSp>
      <p:sp>
        <p:nvSpPr>
          <p:cNvPr id="20" name="Freeform 20"/>
          <p:cNvSpPr/>
          <p:nvPr/>
        </p:nvSpPr>
        <p:spPr>
          <a:xfrm>
            <a:off x="7769463" y="4783683"/>
            <a:ext cx="279114" cy="279114"/>
          </a:xfrm>
          <a:custGeom>
            <a:avLst/>
            <a:gdLst/>
            <a:ahLst/>
            <a:cxnLst/>
            <a:rect l="l" t="t" r="r" b="b"/>
            <a:pathLst>
              <a:path w="279114" h="279114">
                <a:moveTo>
                  <a:pt x="0" y="0"/>
                </a:moveTo>
                <a:lnTo>
                  <a:pt x="279114" y="0"/>
                </a:lnTo>
                <a:lnTo>
                  <a:pt x="279114" y="279114"/>
                </a:lnTo>
                <a:lnTo>
                  <a:pt x="0" y="2791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21" name="Freeform 21"/>
          <p:cNvSpPr/>
          <p:nvPr/>
        </p:nvSpPr>
        <p:spPr>
          <a:xfrm>
            <a:off x="10345238" y="7521049"/>
            <a:ext cx="279114" cy="279114"/>
          </a:xfrm>
          <a:custGeom>
            <a:avLst/>
            <a:gdLst/>
            <a:ahLst/>
            <a:cxnLst/>
            <a:rect l="l" t="t" r="r" b="b"/>
            <a:pathLst>
              <a:path w="279114" h="279114">
                <a:moveTo>
                  <a:pt x="0" y="0"/>
                </a:moveTo>
                <a:lnTo>
                  <a:pt x="279114" y="0"/>
                </a:lnTo>
                <a:lnTo>
                  <a:pt x="279114" y="279114"/>
                </a:lnTo>
                <a:lnTo>
                  <a:pt x="0" y="2791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22" name="Freeform 22"/>
          <p:cNvSpPr/>
          <p:nvPr/>
        </p:nvSpPr>
        <p:spPr>
          <a:xfrm>
            <a:off x="13000023" y="4783683"/>
            <a:ext cx="279114" cy="279114"/>
          </a:xfrm>
          <a:custGeom>
            <a:avLst/>
            <a:gdLst/>
            <a:ahLst/>
            <a:cxnLst/>
            <a:rect l="l" t="t" r="r" b="b"/>
            <a:pathLst>
              <a:path w="279114" h="279114">
                <a:moveTo>
                  <a:pt x="0" y="0"/>
                </a:moveTo>
                <a:lnTo>
                  <a:pt x="279114" y="0"/>
                </a:lnTo>
                <a:lnTo>
                  <a:pt x="279114" y="279114"/>
                </a:lnTo>
                <a:lnTo>
                  <a:pt x="0" y="2791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23" name="TextBox 23"/>
          <p:cNvSpPr txBox="1"/>
          <p:nvPr/>
        </p:nvSpPr>
        <p:spPr>
          <a:xfrm>
            <a:off x="917698" y="1266677"/>
            <a:ext cx="5576975" cy="2758965"/>
          </a:xfrm>
          <a:prstGeom prst="rect">
            <a:avLst/>
          </a:prstGeom>
        </p:spPr>
        <p:txBody>
          <a:bodyPr lIns="0" tIns="0" rIns="0" bIns="0" rtlCol="0" anchor="t">
            <a:spAutoFit/>
          </a:bodyPr>
          <a:lstStyle/>
          <a:p>
            <a:pPr algn="l">
              <a:lnSpc>
                <a:spcPts val="7320"/>
              </a:lnSpc>
              <a:spcBef>
                <a:spcPct val="0"/>
              </a:spcBef>
            </a:pPr>
            <a:r>
              <a:rPr lang="en-US" sz="5228" b="1">
                <a:solidFill>
                  <a:srgbClr val="FFFFFF"/>
                </a:solidFill>
                <a:latin typeface="Be Vietnam Ultra-Bold"/>
                <a:ea typeface="Be Vietnam Ultra-Bold"/>
                <a:cs typeface="Be Vietnam Ultra-Bold"/>
                <a:sym typeface="Be Vietnam Ultra-Bold"/>
              </a:rPr>
              <a:t>CUSTOMER SEGMENTATION INSIGHTS</a:t>
            </a:r>
          </a:p>
        </p:txBody>
      </p:sp>
      <p:sp>
        <p:nvSpPr>
          <p:cNvPr id="24" name="TextBox 24"/>
          <p:cNvSpPr txBox="1"/>
          <p:nvPr/>
        </p:nvSpPr>
        <p:spPr>
          <a:xfrm>
            <a:off x="8148793" y="4696351"/>
            <a:ext cx="3039197" cy="406153"/>
          </a:xfrm>
          <a:prstGeom prst="rect">
            <a:avLst/>
          </a:prstGeom>
        </p:spPr>
        <p:txBody>
          <a:bodyPr lIns="0" tIns="0" rIns="0" bIns="0" rtlCol="0" anchor="t">
            <a:spAutoFit/>
          </a:bodyPr>
          <a:lstStyle/>
          <a:p>
            <a:pPr algn="l">
              <a:lnSpc>
                <a:spcPts val="3338"/>
              </a:lnSpc>
              <a:spcBef>
                <a:spcPct val="0"/>
              </a:spcBef>
            </a:pPr>
            <a:r>
              <a:rPr lang="en-US" sz="2384" b="1">
                <a:solidFill>
                  <a:srgbClr val="FFFFFF"/>
                </a:solidFill>
                <a:latin typeface="Canva Sans Bold"/>
                <a:ea typeface="Canva Sans Bold"/>
                <a:cs typeface="Canva Sans Bold"/>
                <a:sym typeface="Canva Sans Bold"/>
              </a:rPr>
              <a:t>Loyal Customers</a:t>
            </a:r>
          </a:p>
        </p:txBody>
      </p:sp>
      <p:sp>
        <p:nvSpPr>
          <p:cNvPr id="25" name="TextBox 25"/>
          <p:cNvSpPr txBox="1"/>
          <p:nvPr/>
        </p:nvSpPr>
        <p:spPr>
          <a:xfrm>
            <a:off x="10764072" y="7433717"/>
            <a:ext cx="4132916" cy="406153"/>
          </a:xfrm>
          <a:prstGeom prst="rect">
            <a:avLst/>
          </a:prstGeom>
        </p:spPr>
        <p:txBody>
          <a:bodyPr lIns="0" tIns="0" rIns="0" bIns="0" rtlCol="0" anchor="t">
            <a:spAutoFit/>
          </a:bodyPr>
          <a:lstStyle/>
          <a:p>
            <a:pPr algn="l">
              <a:lnSpc>
                <a:spcPts val="3338"/>
              </a:lnSpc>
              <a:spcBef>
                <a:spcPct val="0"/>
              </a:spcBef>
            </a:pPr>
            <a:r>
              <a:rPr lang="en-US" sz="2384" b="1">
                <a:solidFill>
                  <a:srgbClr val="FFFFFF"/>
                </a:solidFill>
                <a:latin typeface="Canva Sans Bold"/>
                <a:ea typeface="Canva Sans Bold"/>
                <a:cs typeface="Canva Sans Bold"/>
                <a:sym typeface="Canva Sans Bold"/>
              </a:rPr>
              <a:t>At-Risk Customers</a:t>
            </a:r>
          </a:p>
        </p:txBody>
      </p:sp>
      <p:sp>
        <p:nvSpPr>
          <p:cNvPr id="26" name="TextBox 26"/>
          <p:cNvSpPr txBox="1"/>
          <p:nvPr/>
        </p:nvSpPr>
        <p:spPr>
          <a:xfrm>
            <a:off x="13379352" y="4696351"/>
            <a:ext cx="3267531" cy="406153"/>
          </a:xfrm>
          <a:prstGeom prst="rect">
            <a:avLst/>
          </a:prstGeom>
        </p:spPr>
        <p:txBody>
          <a:bodyPr lIns="0" tIns="0" rIns="0" bIns="0" rtlCol="0" anchor="t">
            <a:spAutoFit/>
          </a:bodyPr>
          <a:lstStyle/>
          <a:p>
            <a:pPr algn="l">
              <a:lnSpc>
                <a:spcPts val="3338"/>
              </a:lnSpc>
              <a:spcBef>
                <a:spcPct val="0"/>
              </a:spcBef>
            </a:pPr>
            <a:r>
              <a:rPr lang="en-US" sz="2384" b="1">
                <a:solidFill>
                  <a:srgbClr val="FFFFFF"/>
                </a:solidFill>
                <a:latin typeface="Canva Sans Bold"/>
                <a:ea typeface="Canva Sans Bold"/>
                <a:cs typeface="Canva Sans Bold"/>
                <a:sym typeface="Canva Sans Bold"/>
              </a:rPr>
              <a:t> Mid-Tier Customers</a:t>
            </a:r>
          </a:p>
        </p:txBody>
      </p:sp>
      <p:sp>
        <p:nvSpPr>
          <p:cNvPr id="27" name="TextBox 27"/>
          <p:cNvSpPr txBox="1"/>
          <p:nvPr/>
        </p:nvSpPr>
        <p:spPr>
          <a:xfrm>
            <a:off x="7545596" y="5390297"/>
            <a:ext cx="4483144" cy="1416387"/>
          </a:xfrm>
          <a:prstGeom prst="rect">
            <a:avLst/>
          </a:prstGeom>
        </p:spPr>
        <p:txBody>
          <a:bodyPr lIns="0" tIns="0" rIns="0" bIns="0" rtlCol="0" anchor="t">
            <a:spAutoFit/>
          </a:bodyPr>
          <a:lstStyle/>
          <a:p>
            <a:pPr marL="347972" lvl="1" indent="-173986" algn="l">
              <a:lnSpc>
                <a:spcPts val="2256"/>
              </a:lnSpc>
              <a:buFont typeface="Arial"/>
              <a:buChar char="•"/>
            </a:pPr>
            <a:r>
              <a:rPr lang="en-US" sz="1611">
                <a:solidFill>
                  <a:srgbClr val="FFFFFF"/>
                </a:solidFill>
                <a:latin typeface="Canva Sans"/>
                <a:ea typeface="Canva Sans"/>
                <a:cs typeface="Canva Sans"/>
                <a:sym typeface="Canva Sans"/>
              </a:rPr>
              <a:t>Highest spending group (avg. £661)</a:t>
            </a:r>
          </a:p>
          <a:p>
            <a:pPr marL="347972" lvl="1" indent="-173986" algn="l">
              <a:lnSpc>
                <a:spcPts val="2256"/>
              </a:lnSpc>
              <a:buFont typeface="Arial"/>
              <a:buChar char="•"/>
            </a:pPr>
            <a:r>
              <a:rPr lang="en-US" sz="1611">
                <a:solidFill>
                  <a:srgbClr val="FFFFFF"/>
                </a:solidFill>
                <a:latin typeface="Canva Sans"/>
                <a:ea typeface="Canva Sans"/>
                <a:cs typeface="Canva Sans"/>
                <a:sym typeface="Canva Sans"/>
              </a:rPr>
              <a:t>Shop frequently (avg. 12 times)</a:t>
            </a:r>
          </a:p>
          <a:p>
            <a:pPr marL="347972" lvl="1" indent="-173986" algn="l">
              <a:lnSpc>
                <a:spcPts val="2256"/>
              </a:lnSpc>
              <a:buFont typeface="Arial"/>
              <a:buChar char="•"/>
            </a:pPr>
            <a:r>
              <a:rPr lang="en-US" sz="1611">
                <a:solidFill>
                  <a:srgbClr val="FFFFFF"/>
                </a:solidFill>
                <a:latin typeface="Canva Sans"/>
                <a:ea typeface="Canva Sans"/>
                <a:cs typeface="Canva Sans"/>
                <a:sym typeface="Canva Sans"/>
              </a:rPr>
              <a:t>Purchased recently (avg. 14 days ago)</a:t>
            </a:r>
          </a:p>
          <a:p>
            <a:pPr marL="347972" lvl="1" indent="-173986" algn="l">
              <a:lnSpc>
                <a:spcPts val="2256"/>
              </a:lnSpc>
              <a:spcBef>
                <a:spcPct val="0"/>
              </a:spcBef>
              <a:buFont typeface="Arial"/>
              <a:buChar char="•"/>
            </a:pPr>
            <a:r>
              <a:rPr lang="en-US" sz="1611">
                <a:solidFill>
                  <a:srgbClr val="FFFFFF"/>
                </a:solidFill>
                <a:latin typeface="Canva Sans"/>
                <a:ea typeface="Canva Sans"/>
                <a:cs typeface="Canva Sans"/>
                <a:sym typeface="Canva Sans"/>
              </a:rPr>
              <a:t>Customers: 895</a:t>
            </a:r>
          </a:p>
          <a:p>
            <a:pPr algn="l">
              <a:lnSpc>
                <a:spcPts val="2256"/>
              </a:lnSpc>
              <a:spcBef>
                <a:spcPct val="0"/>
              </a:spcBef>
            </a:pPr>
            <a:endParaRPr lang="en-US" sz="1611">
              <a:solidFill>
                <a:srgbClr val="FFFFFF"/>
              </a:solidFill>
              <a:latin typeface="Canva Sans"/>
              <a:ea typeface="Canva Sans"/>
              <a:cs typeface="Canva Sans"/>
              <a:sym typeface="Canva Sans"/>
            </a:endParaRPr>
          </a:p>
        </p:txBody>
      </p:sp>
      <p:sp>
        <p:nvSpPr>
          <p:cNvPr id="28" name="TextBox 28"/>
          <p:cNvSpPr txBox="1"/>
          <p:nvPr/>
        </p:nvSpPr>
        <p:spPr>
          <a:xfrm>
            <a:off x="10215251" y="8189299"/>
            <a:ext cx="4483144" cy="1416387"/>
          </a:xfrm>
          <a:prstGeom prst="rect">
            <a:avLst/>
          </a:prstGeom>
        </p:spPr>
        <p:txBody>
          <a:bodyPr lIns="0" tIns="0" rIns="0" bIns="0" rtlCol="0" anchor="t">
            <a:spAutoFit/>
          </a:bodyPr>
          <a:lstStyle/>
          <a:p>
            <a:pPr marL="347972" lvl="1" indent="-173986" algn="l">
              <a:lnSpc>
                <a:spcPts val="2256"/>
              </a:lnSpc>
              <a:buFont typeface="Arial"/>
              <a:buChar char="•"/>
            </a:pPr>
            <a:r>
              <a:rPr lang="en-US" sz="1611">
                <a:solidFill>
                  <a:srgbClr val="FFFFFF"/>
                </a:solidFill>
                <a:latin typeface="Canva Sans"/>
                <a:ea typeface="Canva Sans"/>
                <a:cs typeface="Canva Sans"/>
                <a:sym typeface="Canva Sans"/>
              </a:rPr>
              <a:t>Longest inactive (avg. 166 days)</a:t>
            </a:r>
          </a:p>
          <a:p>
            <a:pPr marL="347972" lvl="1" indent="-173986" algn="l">
              <a:lnSpc>
                <a:spcPts val="2256"/>
              </a:lnSpc>
              <a:buFont typeface="Arial"/>
              <a:buChar char="•"/>
            </a:pPr>
            <a:r>
              <a:rPr lang="en-US" sz="1611">
                <a:solidFill>
                  <a:srgbClr val="FFFFFF"/>
                </a:solidFill>
                <a:latin typeface="Canva Sans"/>
                <a:ea typeface="Canva Sans"/>
                <a:cs typeface="Canva Sans"/>
                <a:sym typeface="Canva Sans"/>
              </a:rPr>
              <a:t>Purchase only once</a:t>
            </a:r>
          </a:p>
          <a:p>
            <a:pPr marL="347972" lvl="1" indent="-173986" algn="l">
              <a:lnSpc>
                <a:spcPts val="2256"/>
              </a:lnSpc>
              <a:buFont typeface="Arial"/>
              <a:buChar char="•"/>
            </a:pPr>
            <a:r>
              <a:rPr lang="en-US" sz="1611">
                <a:solidFill>
                  <a:srgbClr val="FFFFFF"/>
                </a:solidFill>
                <a:latin typeface="Canva Sans"/>
                <a:ea typeface="Canva Sans"/>
                <a:cs typeface="Canva Sans"/>
                <a:sym typeface="Canva Sans"/>
              </a:rPr>
              <a:t>Lowest spenders (avg. £46)</a:t>
            </a:r>
          </a:p>
          <a:p>
            <a:pPr marL="347972" lvl="1" indent="-173986" algn="l">
              <a:lnSpc>
                <a:spcPts val="2256"/>
              </a:lnSpc>
              <a:spcBef>
                <a:spcPct val="0"/>
              </a:spcBef>
              <a:buFont typeface="Arial"/>
              <a:buChar char="•"/>
            </a:pPr>
            <a:r>
              <a:rPr lang="en-US" sz="1611">
                <a:solidFill>
                  <a:srgbClr val="FFFFFF"/>
                </a:solidFill>
                <a:latin typeface="Canva Sans"/>
                <a:ea typeface="Canva Sans"/>
                <a:cs typeface="Canva Sans"/>
                <a:sym typeface="Canva Sans"/>
              </a:rPr>
              <a:t>Customers: 1,738</a:t>
            </a:r>
          </a:p>
          <a:p>
            <a:pPr algn="l">
              <a:lnSpc>
                <a:spcPts val="2256"/>
              </a:lnSpc>
              <a:spcBef>
                <a:spcPct val="0"/>
              </a:spcBef>
            </a:pPr>
            <a:endParaRPr lang="en-US" sz="1611">
              <a:solidFill>
                <a:srgbClr val="FFFFFF"/>
              </a:solidFill>
              <a:latin typeface="Canva Sans"/>
              <a:ea typeface="Canva Sans"/>
              <a:cs typeface="Canva Sans"/>
              <a:sym typeface="Canva Sans"/>
            </a:endParaRPr>
          </a:p>
        </p:txBody>
      </p:sp>
      <p:sp>
        <p:nvSpPr>
          <p:cNvPr id="29" name="TextBox 29"/>
          <p:cNvSpPr txBox="1"/>
          <p:nvPr/>
        </p:nvSpPr>
        <p:spPr>
          <a:xfrm>
            <a:off x="12776156" y="5390297"/>
            <a:ext cx="4483144" cy="1416387"/>
          </a:xfrm>
          <a:prstGeom prst="rect">
            <a:avLst/>
          </a:prstGeom>
        </p:spPr>
        <p:txBody>
          <a:bodyPr lIns="0" tIns="0" rIns="0" bIns="0" rtlCol="0" anchor="t">
            <a:spAutoFit/>
          </a:bodyPr>
          <a:lstStyle/>
          <a:p>
            <a:pPr marL="347972" lvl="1" indent="-173986" algn="l">
              <a:lnSpc>
                <a:spcPts val="2256"/>
              </a:lnSpc>
              <a:buFont typeface="Arial"/>
              <a:buChar char="•"/>
            </a:pPr>
            <a:r>
              <a:rPr lang="en-US" sz="1611">
                <a:solidFill>
                  <a:srgbClr val="FFFFFF"/>
                </a:solidFill>
                <a:latin typeface="Canva Sans"/>
                <a:ea typeface="Canva Sans"/>
                <a:cs typeface="Canva Sans"/>
                <a:sym typeface="Canva Sans"/>
              </a:rPr>
              <a:t>Shop occasionally (avg. 3 times)</a:t>
            </a:r>
          </a:p>
          <a:p>
            <a:pPr marL="347972" lvl="1" indent="-173986" algn="l">
              <a:lnSpc>
                <a:spcPts val="2256"/>
              </a:lnSpc>
              <a:buFont typeface="Arial"/>
              <a:buChar char="•"/>
            </a:pPr>
            <a:r>
              <a:rPr lang="en-US" sz="1611">
                <a:solidFill>
                  <a:srgbClr val="FFFFFF"/>
                </a:solidFill>
                <a:latin typeface="Canva Sans"/>
                <a:ea typeface="Canva Sans"/>
                <a:cs typeface="Canva Sans"/>
                <a:sym typeface="Canva Sans"/>
              </a:rPr>
              <a:t>Moderate recency (avg. 60 days ago)</a:t>
            </a:r>
          </a:p>
          <a:p>
            <a:pPr marL="347972" lvl="1" indent="-173986" algn="l">
              <a:lnSpc>
                <a:spcPts val="2256"/>
              </a:lnSpc>
              <a:buFont typeface="Arial"/>
              <a:buChar char="•"/>
            </a:pPr>
            <a:r>
              <a:rPr lang="en-US" sz="1611">
                <a:solidFill>
                  <a:srgbClr val="FFFFFF"/>
                </a:solidFill>
                <a:latin typeface="Canva Sans"/>
                <a:ea typeface="Canva Sans"/>
                <a:cs typeface="Canva Sans"/>
                <a:sym typeface="Canva Sans"/>
              </a:rPr>
              <a:t>Spend less than Cluster 0 (avg. £171)</a:t>
            </a:r>
          </a:p>
          <a:p>
            <a:pPr marL="347972" lvl="1" indent="-173986" algn="l">
              <a:lnSpc>
                <a:spcPts val="2256"/>
              </a:lnSpc>
              <a:spcBef>
                <a:spcPct val="0"/>
              </a:spcBef>
              <a:buFont typeface="Arial"/>
              <a:buChar char="•"/>
            </a:pPr>
            <a:r>
              <a:rPr lang="en-US" sz="1611">
                <a:solidFill>
                  <a:srgbClr val="FFFFFF"/>
                </a:solidFill>
                <a:latin typeface="Canva Sans"/>
                <a:ea typeface="Canva Sans"/>
                <a:cs typeface="Canva Sans"/>
                <a:sym typeface="Canva Sans"/>
              </a:rPr>
              <a:t>Customers: 1,701</a:t>
            </a:r>
          </a:p>
          <a:p>
            <a:pPr algn="l">
              <a:lnSpc>
                <a:spcPts val="2256"/>
              </a:lnSpc>
              <a:spcBef>
                <a:spcPct val="0"/>
              </a:spcBef>
            </a:pPr>
            <a:endParaRPr lang="en-US" sz="1611">
              <a:solidFill>
                <a:srgbClr val="FFFFFF"/>
              </a:solidFill>
              <a:latin typeface="Canva Sans"/>
              <a:ea typeface="Canva Sans"/>
              <a:cs typeface="Canva Sans"/>
              <a:sym typeface="Canva Sans"/>
            </a:endParaRPr>
          </a:p>
        </p:txBody>
      </p:sp>
      <p:sp>
        <p:nvSpPr>
          <p:cNvPr id="30" name="TextBox 30"/>
          <p:cNvSpPr txBox="1"/>
          <p:nvPr/>
        </p:nvSpPr>
        <p:spPr>
          <a:xfrm>
            <a:off x="7545596" y="2338137"/>
            <a:ext cx="9472225" cy="1053802"/>
          </a:xfrm>
          <a:prstGeom prst="rect">
            <a:avLst/>
          </a:prstGeom>
        </p:spPr>
        <p:txBody>
          <a:bodyPr lIns="0" tIns="0" rIns="0" bIns="0" rtlCol="0" anchor="t">
            <a:spAutoFit/>
          </a:bodyPr>
          <a:lstStyle/>
          <a:p>
            <a:pPr algn="l">
              <a:lnSpc>
                <a:spcPts val="2816"/>
              </a:lnSpc>
              <a:spcBef>
                <a:spcPct val="0"/>
              </a:spcBef>
            </a:pPr>
            <a:r>
              <a:rPr lang="en-US" sz="2011">
                <a:solidFill>
                  <a:srgbClr val="FFFFFF"/>
                </a:solidFill>
                <a:latin typeface="Canva Sans"/>
                <a:ea typeface="Canva Sans"/>
                <a:cs typeface="Canva Sans"/>
                <a:sym typeface="Canva Sans"/>
              </a:rPr>
              <a:t>Based on RFM values, customers were grouped into three distinct segments. These segments highlight differences in purchasing behavior, frequency, and value  enabling targeted strategies for engagement, retention, and growth.</a:t>
            </a: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5555" b="-5555"/>
            </a:stretch>
          </a:blipFill>
        </p:spPr>
        <p:txBody>
          <a:bodyPr/>
          <a:lstStyle/>
          <a:p>
            <a:endParaRPr lang="en-GB"/>
          </a:p>
        </p:txBody>
      </p:sp>
      <p:grpSp>
        <p:nvGrpSpPr>
          <p:cNvPr id="3" name="Group 3"/>
          <p:cNvGrpSpPr/>
          <p:nvPr/>
        </p:nvGrpSpPr>
        <p:grpSpPr>
          <a:xfrm>
            <a:off x="0" y="0"/>
            <a:ext cx="15091192" cy="10287000"/>
            <a:chOff x="0" y="0"/>
            <a:chExt cx="3974635" cy="2709333"/>
          </a:xfrm>
        </p:grpSpPr>
        <p:sp>
          <p:nvSpPr>
            <p:cNvPr id="4" name="Freeform 4"/>
            <p:cNvSpPr/>
            <p:nvPr/>
          </p:nvSpPr>
          <p:spPr>
            <a:xfrm>
              <a:off x="0" y="0"/>
              <a:ext cx="3974635" cy="2709333"/>
            </a:xfrm>
            <a:custGeom>
              <a:avLst/>
              <a:gdLst/>
              <a:ahLst/>
              <a:cxnLst/>
              <a:rect l="l" t="t" r="r" b="b"/>
              <a:pathLst>
                <a:path w="3974635" h="2709333">
                  <a:moveTo>
                    <a:pt x="0" y="0"/>
                  </a:moveTo>
                  <a:lnTo>
                    <a:pt x="3974635" y="0"/>
                  </a:lnTo>
                  <a:lnTo>
                    <a:pt x="3974635" y="2709333"/>
                  </a:lnTo>
                  <a:lnTo>
                    <a:pt x="0" y="2709333"/>
                  </a:lnTo>
                  <a:close/>
                </a:path>
              </a:pathLst>
            </a:custGeom>
            <a:gradFill rotWithShape="1">
              <a:gsLst>
                <a:gs pos="0">
                  <a:srgbClr val="000000">
                    <a:alpha val="100000"/>
                  </a:srgbClr>
                </a:gs>
                <a:gs pos="100000">
                  <a:srgbClr val="000000">
                    <a:alpha val="0"/>
                  </a:srgbClr>
                </a:gs>
              </a:gsLst>
              <a:lin ang="0"/>
            </a:gradFill>
          </p:spPr>
          <p:txBody>
            <a:bodyPr/>
            <a:lstStyle/>
            <a:p>
              <a:endParaRPr lang="en-GB"/>
            </a:p>
          </p:txBody>
        </p:sp>
        <p:sp>
          <p:nvSpPr>
            <p:cNvPr id="5" name="TextBox 5"/>
            <p:cNvSpPr txBox="1"/>
            <p:nvPr/>
          </p:nvSpPr>
          <p:spPr>
            <a:xfrm>
              <a:off x="0" y="-47625"/>
              <a:ext cx="3974635" cy="2756958"/>
            </a:xfrm>
            <a:prstGeom prst="rect">
              <a:avLst/>
            </a:prstGeom>
          </p:spPr>
          <p:txBody>
            <a:bodyPr lIns="50800" tIns="50800" rIns="50800" bIns="50800" rtlCol="0" anchor="ctr"/>
            <a:lstStyle/>
            <a:p>
              <a:pPr marL="0" lvl="0" indent="0" algn="l">
                <a:lnSpc>
                  <a:spcPts val="3236"/>
                </a:lnSpc>
                <a:spcBef>
                  <a:spcPct val="0"/>
                </a:spcBef>
              </a:pPr>
              <a:endParaRPr/>
            </a:p>
          </p:txBody>
        </p:sp>
      </p:grpSp>
      <p:grpSp>
        <p:nvGrpSpPr>
          <p:cNvPr id="6" name="Group 6"/>
          <p:cNvGrpSpPr/>
          <p:nvPr/>
        </p:nvGrpSpPr>
        <p:grpSpPr>
          <a:xfrm>
            <a:off x="7096172" y="6109900"/>
            <a:ext cx="5790717" cy="3531633"/>
            <a:chOff x="0" y="0"/>
            <a:chExt cx="1525127" cy="930142"/>
          </a:xfrm>
        </p:grpSpPr>
        <p:sp>
          <p:nvSpPr>
            <p:cNvPr id="7" name="Freeform 7"/>
            <p:cNvSpPr/>
            <p:nvPr/>
          </p:nvSpPr>
          <p:spPr>
            <a:xfrm>
              <a:off x="0" y="0"/>
              <a:ext cx="1525127" cy="930142"/>
            </a:xfrm>
            <a:custGeom>
              <a:avLst/>
              <a:gdLst/>
              <a:ahLst/>
              <a:cxnLst/>
              <a:rect l="l" t="t" r="r" b="b"/>
              <a:pathLst>
                <a:path w="1525127" h="930142">
                  <a:moveTo>
                    <a:pt x="0" y="0"/>
                  </a:moveTo>
                  <a:lnTo>
                    <a:pt x="1525127" y="0"/>
                  </a:lnTo>
                  <a:lnTo>
                    <a:pt x="1525127" y="930142"/>
                  </a:lnTo>
                  <a:lnTo>
                    <a:pt x="0" y="930142"/>
                  </a:lnTo>
                  <a:close/>
                </a:path>
              </a:pathLst>
            </a:custGeom>
            <a:solidFill>
              <a:srgbClr val="387B92"/>
            </a:solidFill>
          </p:spPr>
          <p:txBody>
            <a:bodyPr/>
            <a:lstStyle/>
            <a:p>
              <a:endParaRPr lang="en-GB"/>
            </a:p>
          </p:txBody>
        </p:sp>
        <p:sp>
          <p:nvSpPr>
            <p:cNvPr id="8" name="TextBox 8"/>
            <p:cNvSpPr txBox="1"/>
            <p:nvPr/>
          </p:nvSpPr>
          <p:spPr>
            <a:xfrm>
              <a:off x="0" y="-47625"/>
              <a:ext cx="1525127" cy="977767"/>
            </a:xfrm>
            <a:prstGeom prst="rect">
              <a:avLst/>
            </a:prstGeom>
          </p:spPr>
          <p:txBody>
            <a:bodyPr lIns="50800" tIns="50800" rIns="50800" bIns="50800" rtlCol="0" anchor="ctr"/>
            <a:lstStyle/>
            <a:p>
              <a:pPr algn="ctr">
                <a:lnSpc>
                  <a:spcPts val="3236"/>
                </a:lnSpc>
              </a:pPr>
              <a:endParaRPr/>
            </a:p>
          </p:txBody>
        </p:sp>
      </p:grpSp>
      <p:grpSp>
        <p:nvGrpSpPr>
          <p:cNvPr id="9" name="Group 9"/>
          <p:cNvGrpSpPr/>
          <p:nvPr/>
        </p:nvGrpSpPr>
        <p:grpSpPr>
          <a:xfrm>
            <a:off x="7485777" y="5450597"/>
            <a:ext cx="10802223" cy="3807703"/>
            <a:chOff x="0" y="0"/>
            <a:chExt cx="1299057" cy="457908"/>
          </a:xfrm>
        </p:grpSpPr>
        <p:sp>
          <p:nvSpPr>
            <p:cNvPr id="10" name="Freeform 10"/>
            <p:cNvSpPr/>
            <p:nvPr/>
          </p:nvSpPr>
          <p:spPr>
            <a:xfrm>
              <a:off x="0" y="0"/>
              <a:ext cx="1299057" cy="457908"/>
            </a:xfrm>
            <a:custGeom>
              <a:avLst/>
              <a:gdLst/>
              <a:ahLst/>
              <a:cxnLst/>
              <a:rect l="l" t="t" r="r" b="b"/>
              <a:pathLst>
                <a:path w="1299057" h="457908">
                  <a:moveTo>
                    <a:pt x="0" y="0"/>
                  </a:moveTo>
                  <a:lnTo>
                    <a:pt x="1299057" y="0"/>
                  </a:lnTo>
                  <a:lnTo>
                    <a:pt x="1299057" y="457908"/>
                  </a:lnTo>
                  <a:lnTo>
                    <a:pt x="0" y="457908"/>
                  </a:lnTo>
                  <a:close/>
                </a:path>
              </a:pathLst>
            </a:custGeom>
            <a:blipFill>
              <a:blip r:embed="rId3"/>
              <a:stretch>
                <a:fillRect t="-29611" b="-29611"/>
              </a:stretch>
            </a:blipFill>
          </p:spPr>
          <p:txBody>
            <a:bodyPr/>
            <a:lstStyle/>
            <a:p>
              <a:endParaRPr lang="en-GB"/>
            </a:p>
          </p:txBody>
        </p:sp>
      </p:grpSp>
      <p:sp>
        <p:nvSpPr>
          <p:cNvPr id="11" name="Freeform 11"/>
          <p:cNvSpPr/>
          <p:nvPr/>
        </p:nvSpPr>
        <p:spPr>
          <a:xfrm>
            <a:off x="960437" y="2523424"/>
            <a:ext cx="314986" cy="314986"/>
          </a:xfrm>
          <a:custGeom>
            <a:avLst/>
            <a:gdLst/>
            <a:ahLst/>
            <a:cxnLst/>
            <a:rect l="l" t="t" r="r" b="b"/>
            <a:pathLst>
              <a:path w="314986" h="314986">
                <a:moveTo>
                  <a:pt x="0" y="0"/>
                </a:moveTo>
                <a:lnTo>
                  <a:pt x="314986" y="0"/>
                </a:lnTo>
                <a:lnTo>
                  <a:pt x="314986" y="314986"/>
                </a:lnTo>
                <a:lnTo>
                  <a:pt x="0" y="3149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2" name="Freeform 12"/>
          <p:cNvSpPr/>
          <p:nvPr/>
        </p:nvSpPr>
        <p:spPr>
          <a:xfrm>
            <a:off x="960437" y="4443977"/>
            <a:ext cx="314986" cy="314986"/>
          </a:xfrm>
          <a:custGeom>
            <a:avLst/>
            <a:gdLst/>
            <a:ahLst/>
            <a:cxnLst/>
            <a:rect l="l" t="t" r="r" b="b"/>
            <a:pathLst>
              <a:path w="314986" h="314986">
                <a:moveTo>
                  <a:pt x="0" y="0"/>
                </a:moveTo>
                <a:lnTo>
                  <a:pt x="314986" y="0"/>
                </a:lnTo>
                <a:lnTo>
                  <a:pt x="314986" y="314986"/>
                </a:lnTo>
                <a:lnTo>
                  <a:pt x="0" y="3149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3" name="Freeform 13"/>
          <p:cNvSpPr/>
          <p:nvPr/>
        </p:nvSpPr>
        <p:spPr>
          <a:xfrm>
            <a:off x="992828" y="6261251"/>
            <a:ext cx="314986" cy="314986"/>
          </a:xfrm>
          <a:custGeom>
            <a:avLst/>
            <a:gdLst/>
            <a:ahLst/>
            <a:cxnLst/>
            <a:rect l="l" t="t" r="r" b="b"/>
            <a:pathLst>
              <a:path w="314986" h="314986">
                <a:moveTo>
                  <a:pt x="0" y="0"/>
                </a:moveTo>
                <a:lnTo>
                  <a:pt x="314986" y="0"/>
                </a:lnTo>
                <a:lnTo>
                  <a:pt x="314986" y="314985"/>
                </a:lnTo>
                <a:lnTo>
                  <a:pt x="0" y="3149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4" name="Freeform 14"/>
          <p:cNvSpPr/>
          <p:nvPr/>
        </p:nvSpPr>
        <p:spPr>
          <a:xfrm>
            <a:off x="960437" y="7678687"/>
            <a:ext cx="316273" cy="316273"/>
          </a:xfrm>
          <a:custGeom>
            <a:avLst/>
            <a:gdLst/>
            <a:ahLst/>
            <a:cxnLst/>
            <a:rect l="l" t="t" r="r" b="b"/>
            <a:pathLst>
              <a:path w="316273" h="316273">
                <a:moveTo>
                  <a:pt x="0" y="0"/>
                </a:moveTo>
                <a:lnTo>
                  <a:pt x="316273" y="0"/>
                </a:lnTo>
                <a:lnTo>
                  <a:pt x="316273" y="316273"/>
                </a:lnTo>
                <a:lnTo>
                  <a:pt x="0" y="3162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5" name="Freeform 15"/>
          <p:cNvSpPr/>
          <p:nvPr/>
        </p:nvSpPr>
        <p:spPr>
          <a:xfrm>
            <a:off x="16904936" y="342341"/>
            <a:ext cx="1755407" cy="853567"/>
          </a:xfrm>
          <a:custGeom>
            <a:avLst/>
            <a:gdLst/>
            <a:ahLst/>
            <a:cxnLst/>
            <a:rect l="l" t="t" r="r" b="b"/>
            <a:pathLst>
              <a:path w="1755407" h="853567">
                <a:moveTo>
                  <a:pt x="0" y="0"/>
                </a:moveTo>
                <a:lnTo>
                  <a:pt x="1755407" y="0"/>
                </a:lnTo>
                <a:lnTo>
                  <a:pt x="1755407" y="853566"/>
                </a:lnTo>
                <a:lnTo>
                  <a:pt x="0" y="853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sp>
        <p:nvSpPr>
          <p:cNvPr id="16" name="TextBox 16"/>
          <p:cNvSpPr txBox="1"/>
          <p:nvPr/>
        </p:nvSpPr>
        <p:spPr>
          <a:xfrm>
            <a:off x="7545596" y="317340"/>
            <a:ext cx="9773523" cy="3068901"/>
          </a:xfrm>
          <a:prstGeom prst="rect">
            <a:avLst/>
          </a:prstGeom>
        </p:spPr>
        <p:txBody>
          <a:bodyPr lIns="0" tIns="0" rIns="0" bIns="0" rtlCol="0" anchor="t">
            <a:spAutoFit/>
          </a:bodyPr>
          <a:lstStyle/>
          <a:p>
            <a:pPr algn="l">
              <a:lnSpc>
                <a:spcPts val="8148"/>
              </a:lnSpc>
              <a:spcBef>
                <a:spcPct val="0"/>
              </a:spcBef>
            </a:pPr>
            <a:r>
              <a:rPr lang="en-US" sz="5820" b="1">
                <a:solidFill>
                  <a:srgbClr val="FFFFFF"/>
                </a:solidFill>
                <a:latin typeface="Be Vietnam Ultra-Bold"/>
                <a:ea typeface="Be Vietnam Ultra-Bold"/>
                <a:cs typeface="Be Vietnam Ultra-Bold"/>
                <a:sym typeface="Be Vietnam Ultra-Bold"/>
              </a:rPr>
              <a:t>BUSINESS IMPACT &amp; STRATEGIC RECOMMENDATIONS</a:t>
            </a:r>
          </a:p>
        </p:txBody>
      </p:sp>
      <p:sp>
        <p:nvSpPr>
          <p:cNvPr id="17" name="TextBox 17"/>
          <p:cNvSpPr txBox="1"/>
          <p:nvPr/>
        </p:nvSpPr>
        <p:spPr>
          <a:xfrm>
            <a:off x="7545596" y="3522119"/>
            <a:ext cx="9773523" cy="2111077"/>
          </a:xfrm>
          <a:prstGeom prst="rect">
            <a:avLst/>
          </a:prstGeom>
        </p:spPr>
        <p:txBody>
          <a:bodyPr lIns="0" tIns="0" rIns="0" bIns="0" rtlCol="0" anchor="t">
            <a:spAutoFit/>
          </a:bodyPr>
          <a:lstStyle/>
          <a:p>
            <a:pPr algn="l">
              <a:lnSpc>
                <a:spcPts val="2816"/>
              </a:lnSpc>
            </a:pPr>
            <a:r>
              <a:rPr lang="en-US" sz="2011">
                <a:solidFill>
                  <a:srgbClr val="FFFFFF"/>
                </a:solidFill>
                <a:latin typeface="Canva Sans"/>
                <a:ea typeface="Canva Sans"/>
                <a:cs typeface="Canva Sans"/>
                <a:sym typeface="Canva Sans"/>
              </a:rPr>
              <a:t>Our customer segmentation and sales analysis revealed valuable business insights that can drive targeted strategies. With £8.7M in total revenue from 18,400 orders, and an average order value of £474, the business shows strong potential. However, based on behavioral patterns and RFM clustering, key opportunities exist to enhance performance and retention.</a:t>
            </a:r>
          </a:p>
          <a:p>
            <a:pPr algn="l">
              <a:lnSpc>
                <a:spcPts val="2816"/>
              </a:lnSpc>
              <a:spcBef>
                <a:spcPct val="0"/>
              </a:spcBef>
            </a:pPr>
            <a:endParaRPr lang="en-US" sz="2011">
              <a:solidFill>
                <a:srgbClr val="FFFFFF"/>
              </a:solidFill>
              <a:latin typeface="Canva Sans"/>
              <a:ea typeface="Canva Sans"/>
              <a:cs typeface="Canva Sans"/>
              <a:sym typeface="Canva Sans"/>
            </a:endParaRPr>
          </a:p>
        </p:txBody>
      </p:sp>
      <p:sp>
        <p:nvSpPr>
          <p:cNvPr id="18" name="TextBox 18"/>
          <p:cNvSpPr txBox="1"/>
          <p:nvPr/>
        </p:nvSpPr>
        <p:spPr>
          <a:xfrm>
            <a:off x="1028700" y="3500080"/>
            <a:ext cx="5072734" cy="559137"/>
          </a:xfrm>
          <a:prstGeom prst="rect">
            <a:avLst/>
          </a:prstGeom>
        </p:spPr>
        <p:txBody>
          <a:bodyPr lIns="0" tIns="0" rIns="0" bIns="0" rtlCol="0" anchor="t">
            <a:spAutoFit/>
          </a:bodyPr>
          <a:lstStyle/>
          <a:p>
            <a:pPr algn="l">
              <a:lnSpc>
                <a:spcPts val="2256"/>
              </a:lnSpc>
              <a:spcBef>
                <a:spcPct val="0"/>
              </a:spcBef>
            </a:pPr>
            <a:r>
              <a:rPr lang="en-US" sz="1611">
                <a:solidFill>
                  <a:srgbClr val="FFFFFF"/>
                </a:solidFill>
                <a:latin typeface="Canva Sans"/>
                <a:ea typeface="Canva Sans"/>
                <a:cs typeface="Canva Sans"/>
                <a:sym typeface="Canva Sans"/>
              </a:rPr>
              <a:t>Offer loyalty perks, early access, or premium bundles.</a:t>
            </a:r>
          </a:p>
        </p:txBody>
      </p:sp>
      <p:sp>
        <p:nvSpPr>
          <p:cNvPr id="19" name="TextBox 19"/>
          <p:cNvSpPr txBox="1"/>
          <p:nvPr/>
        </p:nvSpPr>
        <p:spPr>
          <a:xfrm>
            <a:off x="1028700" y="5380492"/>
            <a:ext cx="5072734" cy="559137"/>
          </a:xfrm>
          <a:prstGeom prst="rect">
            <a:avLst/>
          </a:prstGeom>
        </p:spPr>
        <p:txBody>
          <a:bodyPr lIns="0" tIns="0" rIns="0" bIns="0" rtlCol="0" anchor="t">
            <a:spAutoFit/>
          </a:bodyPr>
          <a:lstStyle/>
          <a:p>
            <a:pPr algn="l">
              <a:lnSpc>
                <a:spcPts val="2256"/>
              </a:lnSpc>
              <a:spcBef>
                <a:spcPct val="0"/>
              </a:spcBef>
            </a:pPr>
            <a:r>
              <a:rPr lang="en-US" sz="1611">
                <a:solidFill>
                  <a:srgbClr val="FFFFFF"/>
                </a:solidFill>
                <a:latin typeface="Canva Sans"/>
                <a:ea typeface="Canva Sans"/>
                <a:cs typeface="Canva Sans"/>
                <a:sym typeface="Canva Sans"/>
              </a:rPr>
              <a:t>Send targeted win-back emails and time-limited discounts.</a:t>
            </a:r>
          </a:p>
        </p:txBody>
      </p:sp>
      <p:sp>
        <p:nvSpPr>
          <p:cNvPr id="20" name="TextBox 20"/>
          <p:cNvSpPr txBox="1"/>
          <p:nvPr/>
        </p:nvSpPr>
        <p:spPr>
          <a:xfrm>
            <a:off x="1449296" y="2475799"/>
            <a:ext cx="5519429" cy="808058"/>
          </a:xfrm>
          <a:prstGeom prst="rect">
            <a:avLst/>
          </a:prstGeom>
        </p:spPr>
        <p:txBody>
          <a:bodyPr lIns="0" tIns="0" rIns="0" bIns="0" rtlCol="0" anchor="t">
            <a:spAutoFit/>
          </a:bodyPr>
          <a:lstStyle/>
          <a:p>
            <a:pPr algn="l">
              <a:lnSpc>
                <a:spcPts val="3236"/>
              </a:lnSpc>
              <a:spcBef>
                <a:spcPct val="0"/>
              </a:spcBef>
            </a:pPr>
            <a:r>
              <a:rPr lang="en-US" sz="2311" b="1">
                <a:solidFill>
                  <a:srgbClr val="6BD6FA"/>
                </a:solidFill>
                <a:latin typeface="Canva Sans Bold"/>
                <a:ea typeface="Canva Sans Bold"/>
                <a:cs typeface="Canva Sans Bold"/>
                <a:sym typeface="Canva Sans Bold"/>
              </a:rPr>
              <a:t>Focus on High-Value Customers (Cluster 0)</a:t>
            </a:r>
          </a:p>
        </p:txBody>
      </p:sp>
      <p:sp>
        <p:nvSpPr>
          <p:cNvPr id="21" name="TextBox 21"/>
          <p:cNvSpPr txBox="1"/>
          <p:nvPr/>
        </p:nvSpPr>
        <p:spPr>
          <a:xfrm>
            <a:off x="1449296" y="4335442"/>
            <a:ext cx="4652138" cy="808058"/>
          </a:xfrm>
          <a:prstGeom prst="rect">
            <a:avLst/>
          </a:prstGeom>
        </p:spPr>
        <p:txBody>
          <a:bodyPr lIns="0" tIns="0" rIns="0" bIns="0" rtlCol="0" anchor="t">
            <a:spAutoFit/>
          </a:bodyPr>
          <a:lstStyle/>
          <a:p>
            <a:pPr algn="l">
              <a:lnSpc>
                <a:spcPts val="3236"/>
              </a:lnSpc>
              <a:spcBef>
                <a:spcPct val="0"/>
              </a:spcBef>
            </a:pPr>
            <a:r>
              <a:rPr lang="en-US" sz="2311" b="1">
                <a:solidFill>
                  <a:srgbClr val="6BD6FA"/>
                </a:solidFill>
                <a:latin typeface="Canva Sans Bold"/>
                <a:ea typeface="Canva Sans Bold"/>
                <a:cs typeface="Canva Sans Bold"/>
                <a:sym typeface="Canva Sans Bold"/>
              </a:rPr>
              <a:t>Re-engage At-Risk Customers (Cluster 2)</a:t>
            </a:r>
          </a:p>
        </p:txBody>
      </p:sp>
      <p:sp>
        <p:nvSpPr>
          <p:cNvPr id="22" name="TextBox 22"/>
          <p:cNvSpPr txBox="1"/>
          <p:nvPr/>
        </p:nvSpPr>
        <p:spPr>
          <a:xfrm>
            <a:off x="1028700" y="6795311"/>
            <a:ext cx="5072734" cy="559137"/>
          </a:xfrm>
          <a:prstGeom prst="rect">
            <a:avLst/>
          </a:prstGeom>
        </p:spPr>
        <p:txBody>
          <a:bodyPr lIns="0" tIns="0" rIns="0" bIns="0" rtlCol="0" anchor="t">
            <a:spAutoFit/>
          </a:bodyPr>
          <a:lstStyle/>
          <a:p>
            <a:pPr algn="l">
              <a:lnSpc>
                <a:spcPts val="2256"/>
              </a:lnSpc>
              <a:spcBef>
                <a:spcPct val="0"/>
              </a:spcBef>
            </a:pPr>
            <a:r>
              <a:rPr lang="en-US" sz="1611">
                <a:solidFill>
                  <a:srgbClr val="FFFFFF"/>
                </a:solidFill>
                <a:latin typeface="Canva Sans"/>
                <a:ea typeface="Canva Sans"/>
                <a:cs typeface="Canva Sans"/>
                <a:sym typeface="Canva Sans"/>
              </a:rPr>
              <a:t>Recommend related products or incentivize second purchases.</a:t>
            </a:r>
          </a:p>
        </p:txBody>
      </p:sp>
      <p:sp>
        <p:nvSpPr>
          <p:cNvPr id="23" name="TextBox 23"/>
          <p:cNvSpPr txBox="1"/>
          <p:nvPr/>
        </p:nvSpPr>
        <p:spPr>
          <a:xfrm>
            <a:off x="1539170" y="6177754"/>
            <a:ext cx="4231541" cy="398483"/>
          </a:xfrm>
          <a:prstGeom prst="rect">
            <a:avLst/>
          </a:prstGeom>
        </p:spPr>
        <p:txBody>
          <a:bodyPr lIns="0" tIns="0" rIns="0" bIns="0" rtlCol="0" anchor="t">
            <a:spAutoFit/>
          </a:bodyPr>
          <a:lstStyle/>
          <a:p>
            <a:pPr algn="l">
              <a:lnSpc>
                <a:spcPts val="3236"/>
              </a:lnSpc>
              <a:spcBef>
                <a:spcPct val="0"/>
              </a:spcBef>
            </a:pPr>
            <a:r>
              <a:rPr lang="en-US" sz="2311" b="1">
                <a:solidFill>
                  <a:srgbClr val="6BD6FA"/>
                </a:solidFill>
                <a:latin typeface="Canva Sans Bold"/>
                <a:ea typeface="Canva Sans Bold"/>
                <a:cs typeface="Canva Sans Bold"/>
                <a:sym typeface="Canva Sans Bold"/>
              </a:rPr>
              <a:t>Optimize Order Value</a:t>
            </a:r>
          </a:p>
        </p:txBody>
      </p:sp>
      <p:sp>
        <p:nvSpPr>
          <p:cNvPr id="24" name="TextBox 24"/>
          <p:cNvSpPr txBox="1"/>
          <p:nvPr/>
        </p:nvSpPr>
        <p:spPr>
          <a:xfrm>
            <a:off x="1118573" y="8252940"/>
            <a:ext cx="5072734" cy="559137"/>
          </a:xfrm>
          <a:prstGeom prst="rect">
            <a:avLst/>
          </a:prstGeom>
        </p:spPr>
        <p:txBody>
          <a:bodyPr lIns="0" tIns="0" rIns="0" bIns="0" rtlCol="0" anchor="t">
            <a:spAutoFit/>
          </a:bodyPr>
          <a:lstStyle/>
          <a:p>
            <a:pPr algn="l">
              <a:lnSpc>
                <a:spcPts val="2256"/>
              </a:lnSpc>
              <a:spcBef>
                <a:spcPct val="0"/>
              </a:spcBef>
            </a:pPr>
            <a:r>
              <a:rPr lang="en-US" sz="1611">
                <a:solidFill>
                  <a:srgbClr val="FFFFFF"/>
                </a:solidFill>
                <a:latin typeface="Canva Sans"/>
                <a:ea typeface="Canva Sans"/>
                <a:cs typeface="Canva Sans"/>
                <a:sym typeface="Canva Sans"/>
              </a:rPr>
              <a:t>Introduce bundled products or minimum free shipping thresholds to increase average order size.</a:t>
            </a:r>
          </a:p>
        </p:txBody>
      </p:sp>
      <p:sp>
        <p:nvSpPr>
          <p:cNvPr id="25" name="TextBox 25"/>
          <p:cNvSpPr txBox="1"/>
          <p:nvPr/>
        </p:nvSpPr>
        <p:spPr>
          <a:xfrm>
            <a:off x="1307814" y="7631062"/>
            <a:ext cx="4231541" cy="398483"/>
          </a:xfrm>
          <a:prstGeom prst="rect">
            <a:avLst/>
          </a:prstGeom>
        </p:spPr>
        <p:txBody>
          <a:bodyPr lIns="0" tIns="0" rIns="0" bIns="0" rtlCol="0" anchor="t">
            <a:spAutoFit/>
          </a:bodyPr>
          <a:lstStyle/>
          <a:p>
            <a:pPr algn="l">
              <a:lnSpc>
                <a:spcPts val="3236"/>
              </a:lnSpc>
              <a:spcBef>
                <a:spcPct val="0"/>
              </a:spcBef>
            </a:pPr>
            <a:r>
              <a:rPr lang="en-US" sz="2311" b="1">
                <a:solidFill>
                  <a:srgbClr val="6BD6FA"/>
                </a:solidFill>
                <a:latin typeface="Canva Sans Bold"/>
                <a:ea typeface="Canva Sans Bold"/>
                <a:cs typeface="Canva Sans Bold"/>
                <a:sym typeface="Canva Sans Bold"/>
              </a:rPr>
              <a:t>Leverage Seasonal Peaks</a:t>
            </a:r>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1104</Words>
  <Application>Microsoft Office PowerPoint</Application>
  <PresentationFormat>Custom</PresentationFormat>
  <Paragraphs>94</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Canva Sans Bold</vt:lpstr>
      <vt:lpstr>Be Vietnam Ultra-Bold</vt:lpstr>
      <vt:lpstr>Be Vietnam</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Black Modern Data Analysis Strategy Presentation</dc:title>
  <dc:creator>Farida</dc:creator>
  <cp:lastModifiedBy>فريده حامد محمد فتحى حامد الديب</cp:lastModifiedBy>
  <cp:revision>2</cp:revision>
  <dcterms:created xsi:type="dcterms:W3CDTF">2006-08-16T00:00:00Z</dcterms:created>
  <dcterms:modified xsi:type="dcterms:W3CDTF">2025-07-21T00:28:35Z</dcterms:modified>
  <dc:identifier>DAGtuS8k_GM</dc:identifier>
</cp:coreProperties>
</file>